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firstSlideNum="2"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9144000" cx="6858000"/>
  <p:notesSz cx="6858000" cy="9144000"/>
  <p:embeddedFontLst>
    <p:embeddedFont>
      <p:font typeface="Merriweather Sans"/>
      <p:regular r:id="rId28"/>
      <p:bold r:id="rId29"/>
      <p:italic r:id="rId30"/>
      <p:boldItalic r:id="rId31"/>
    </p:embeddedFont>
    <p:embeddedFont>
      <p:font typeface="Tahoma"/>
      <p:regular r:id="rId32"/>
      <p:bold r:id="rId33"/>
    </p:embeddedFont>
    <p:embeddedFont>
      <p:font typeface="EB Garamond"/>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 uri="GoogleSlidesCustomDataVersion2">
      <go:slidesCustomData xmlns:go="http://customooxmlschemas.google.com/" r:id="rId38" roundtripDataSignature="AMtx7mhv3gC/Jo7B4uI8LMfI9zQhe9JS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3022BC4-4D5C-4729-9F15-13D005357F11}">
  <a:tblStyle styleId="{C3022BC4-4D5C-4729-9F15-13D005357F11}"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E6E6E6"/>
          </a:solidFill>
        </a:fill>
      </a:tcStyle>
    </a:wholeTbl>
    <a:band1H>
      <a:tcTxStyle b="off" i="off"/>
      <a:tcStyle>
        <a:fill>
          <a:solidFill>
            <a:srgbClr val="CACACA"/>
          </a:solidFill>
        </a:fill>
      </a:tcStyle>
    </a:band1H>
    <a:band2H>
      <a:tcTxStyle b="off" i="off"/>
    </a:band2H>
    <a:band1V>
      <a:tcTxStyle b="off" i="off"/>
      <a:tcStyle>
        <a:fill>
          <a:solidFill>
            <a:srgbClr val="CACACA"/>
          </a:solidFill>
        </a:fill>
      </a:tcStyle>
    </a:band1V>
    <a:band2V>
      <a:tcTxStyle b="off" i="off"/>
    </a:band2V>
    <a:lastCol>
      <a:tcTxStyle b="on" i="off"/>
    </a:lastCol>
    <a:firstCol>
      <a:tcTxStyle b="on" i="off"/>
    </a:firstCol>
    <a:lastRow>
      <a:tcTxStyle b="on" i="off"/>
      <a:tcStyle>
        <a:tcBdr>
          <a:top>
            <a:ln cap="flat" cmpd="sng" w="25400">
              <a:solidFill>
                <a:schemeClr val="dk1"/>
              </a:solidFill>
              <a:prstDash val="solid"/>
              <a:round/>
              <a:headEnd len="sm" w="sm" type="none"/>
              <a:tailEnd len="sm" w="sm" type="none"/>
            </a:ln>
          </a:top>
        </a:tcBdr>
        <a:fill>
          <a:solidFill>
            <a:srgbClr val="E6E6E6"/>
          </a:solidFill>
        </a:fill>
      </a:tcStyle>
    </a:lastRow>
    <a:seCell>
      <a:tcTxStyle b="off" i="off"/>
    </a:seCell>
    <a:swCell>
      <a:tcTxStyle b="off" i="off"/>
    </a:swCell>
    <a:firstRow>
      <a:tcTxStyle b="on" i="off"/>
      <a:tcStyle>
        <a:fill>
          <a:solidFill>
            <a:srgbClr val="E6E6E6"/>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MerriweatherSans-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erriweatherSans-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erriweatherSans-boldItalic.fntdata"/><Relationship Id="rId30" Type="http://schemas.openxmlformats.org/officeDocument/2006/relationships/font" Target="fonts/MerriweatherSans-italic.fntdata"/><Relationship Id="rId11" Type="http://schemas.openxmlformats.org/officeDocument/2006/relationships/slide" Target="slides/slide5.xml"/><Relationship Id="rId33" Type="http://schemas.openxmlformats.org/officeDocument/2006/relationships/font" Target="fonts/Tahoma-bold.fntdata"/><Relationship Id="rId10" Type="http://schemas.openxmlformats.org/officeDocument/2006/relationships/slide" Target="slides/slide4.xml"/><Relationship Id="rId32" Type="http://schemas.openxmlformats.org/officeDocument/2006/relationships/font" Target="fonts/Tahoma-regular.fntdata"/><Relationship Id="rId13" Type="http://schemas.openxmlformats.org/officeDocument/2006/relationships/slide" Target="slides/slide7.xml"/><Relationship Id="rId35" Type="http://schemas.openxmlformats.org/officeDocument/2006/relationships/font" Target="fonts/EBGaramond-bold.fntdata"/><Relationship Id="rId12" Type="http://schemas.openxmlformats.org/officeDocument/2006/relationships/slide" Target="slides/slide6.xml"/><Relationship Id="rId34" Type="http://schemas.openxmlformats.org/officeDocument/2006/relationships/font" Target="fonts/EBGaramond-regular.fntdata"/><Relationship Id="rId15" Type="http://schemas.openxmlformats.org/officeDocument/2006/relationships/slide" Target="slides/slide9.xml"/><Relationship Id="rId37" Type="http://schemas.openxmlformats.org/officeDocument/2006/relationships/font" Target="fonts/EBGaramond-boldItalic.fntdata"/><Relationship Id="rId14" Type="http://schemas.openxmlformats.org/officeDocument/2006/relationships/slide" Target="slides/slide8.xml"/><Relationship Id="rId36" Type="http://schemas.openxmlformats.org/officeDocument/2006/relationships/font" Target="fonts/EBGaramond-italic.fntdata"/><Relationship Id="rId17" Type="http://schemas.openxmlformats.org/officeDocument/2006/relationships/slide" Target="slides/slide11.xml"/><Relationship Id="rId16" Type="http://schemas.openxmlformats.org/officeDocument/2006/relationships/slide" Target="slides/slide10.xml"/><Relationship Id="rId38" Type="http://customschemas.google.com/relationships/presentationmetadata" Target="meta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11: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2: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p13: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4: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15: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p16: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9" name="Google Shape;319;p17: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p18: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4" name="Google Shape;344;p19: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0: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 name="Google Shape;90;p3: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8" name="Google Shape;378;p21: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4" name="Google Shape;384;p22: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4: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7: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8: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9: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0:notes"/>
          <p:cNvSpPr/>
          <p:nvPr>
            <p:ph idx="2" type="sldImg"/>
          </p:nvPr>
        </p:nvSpPr>
        <p:spPr>
          <a:xfrm>
            <a:off x="2143125" y="685800"/>
            <a:ext cx="25717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 name="Shape 15"/>
        <p:cNvGrpSpPr/>
        <p:nvPr/>
      </p:nvGrpSpPr>
      <p:grpSpPr>
        <a:xfrm>
          <a:off x="0" y="0"/>
          <a:ext cx="0" cy="0"/>
          <a:chOff x="0" y="0"/>
          <a:chExt cx="0" cy="0"/>
        </a:xfrm>
      </p:grpSpPr>
      <p:sp>
        <p:nvSpPr>
          <p:cNvPr id="16" name="Google Shape;16;p24"/>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4"/>
          <p:cNvSpPr txBox="1"/>
          <p:nvPr>
            <p:ph idx="1" type="body"/>
          </p:nvPr>
        </p:nvSpPr>
        <p:spPr>
          <a:xfrm>
            <a:off x="342900" y="2133601"/>
            <a:ext cx="3028950" cy="6034617"/>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8" name="Google Shape;18;p24"/>
          <p:cNvSpPr txBox="1"/>
          <p:nvPr>
            <p:ph idx="2" type="body"/>
          </p:nvPr>
        </p:nvSpPr>
        <p:spPr>
          <a:xfrm>
            <a:off x="3486150" y="2133601"/>
            <a:ext cx="3028950" cy="6034617"/>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9" name="Google Shape;19;p24"/>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4"/>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4"/>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3"/>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3"/>
          <p:cNvSpPr txBox="1"/>
          <p:nvPr>
            <p:ph idx="1" type="body"/>
          </p:nvPr>
        </p:nvSpPr>
        <p:spPr>
          <a:xfrm rot="5400000">
            <a:off x="411692" y="2064809"/>
            <a:ext cx="6034617" cy="61722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33"/>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3"/>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3"/>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4"/>
          <p:cNvSpPr txBox="1"/>
          <p:nvPr>
            <p:ph type="title"/>
          </p:nvPr>
        </p:nvSpPr>
        <p:spPr>
          <a:xfrm rot="5400000">
            <a:off x="1842558" y="3495677"/>
            <a:ext cx="7802033" cy="15430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4"/>
          <p:cNvSpPr txBox="1"/>
          <p:nvPr>
            <p:ph idx="1" type="body"/>
          </p:nvPr>
        </p:nvSpPr>
        <p:spPr>
          <a:xfrm rot="5400000">
            <a:off x="-1300692" y="2009777"/>
            <a:ext cx="7802033" cy="451485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34"/>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4"/>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4"/>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5"/>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5"/>
          <p:cNvSpPr txBox="1"/>
          <p:nvPr>
            <p:ph idx="1" type="body"/>
          </p:nvPr>
        </p:nvSpPr>
        <p:spPr>
          <a:xfrm>
            <a:off x="342900" y="2133601"/>
            <a:ext cx="6172200" cy="6034617"/>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 name="Google Shape;25;p25"/>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5"/>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5"/>
          <p:cNvSpPr txBox="1"/>
          <p:nvPr>
            <p:ph idx="12" type="sldNum"/>
          </p:nvPr>
        </p:nvSpPr>
        <p:spPr>
          <a:xfrm>
            <a:off x="4914900" y="8475134"/>
            <a:ext cx="1600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 name="Shape 28"/>
        <p:cNvGrpSpPr/>
        <p:nvPr/>
      </p:nvGrpSpPr>
      <p:grpSpPr>
        <a:xfrm>
          <a:off x="0" y="0"/>
          <a:ext cx="0" cy="0"/>
          <a:chOff x="0" y="0"/>
          <a:chExt cx="0" cy="0"/>
        </a:xfrm>
      </p:grpSpPr>
      <p:sp>
        <p:nvSpPr>
          <p:cNvPr id="29" name="Google Shape;29;p26"/>
          <p:cNvSpPr txBox="1"/>
          <p:nvPr>
            <p:ph type="ctrTitle"/>
          </p:nvPr>
        </p:nvSpPr>
        <p:spPr>
          <a:xfrm>
            <a:off x="514350" y="2840568"/>
            <a:ext cx="5829300" cy="19600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6"/>
          <p:cNvSpPr txBox="1"/>
          <p:nvPr>
            <p:ph idx="1" type="subTitle"/>
          </p:nvPr>
        </p:nvSpPr>
        <p:spPr>
          <a:xfrm>
            <a:off x="1028700" y="5181600"/>
            <a:ext cx="4800600" cy="23368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31" name="Google Shape;31;p26"/>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6"/>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6"/>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7"/>
          <p:cNvSpPr txBox="1"/>
          <p:nvPr>
            <p:ph type="title"/>
          </p:nvPr>
        </p:nvSpPr>
        <p:spPr>
          <a:xfrm>
            <a:off x="541735" y="5875867"/>
            <a:ext cx="5829300" cy="1816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7"/>
          <p:cNvSpPr txBox="1"/>
          <p:nvPr>
            <p:ph idx="1" type="body"/>
          </p:nvPr>
        </p:nvSpPr>
        <p:spPr>
          <a:xfrm>
            <a:off x="541735" y="3875618"/>
            <a:ext cx="5829300" cy="2000249"/>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7" name="Google Shape;37;p27"/>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7"/>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7"/>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8"/>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8"/>
          <p:cNvSpPr txBox="1"/>
          <p:nvPr>
            <p:ph idx="1" type="body"/>
          </p:nvPr>
        </p:nvSpPr>
        <p:spPr>
          <a:xfrm>
            <a:off x="342900" y="2046817"/>
            <a:ext cx="3030141" cy="853016"/>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28"/>
          <p:cNvSpPr txBox="1"/>
          <p:nvPr>
            <p:ph idx="2" type="body"/>
          </p:nvPr>
        </p:nvSpPr>
        <p:spPr>
          <a:xfrm>
            <a:off x="342900" y="2899833"/>
            <a:ext cx="3030141" cy="5268384"/>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28"/>
          <p:cNvSpPr txBox="1"/>
          <p:nvPr>
            <p:ph idx="3" type="body"/>
          </p:nvPr>
        </p:nvSpPr>
        <p:spPr>
          <a:xfrm>
            <a:off x="3483769" y="2046817"/>
            <a:ext cx="3031331" cy="853016"/>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28"/>
          <p:cNvSpPr txBox="1"/>
          <p:nvPr>
            <p:ph idx="4" type="body"/>
          </p:nvPr>
        </p:nvSpPr>
        <p:spPr>
          <a:xfrm>
            <a:off x="3483769" y="2899833"/>
            <a:ext cx="3031331" cy="5268384"/>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28"/>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8"/>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8"/>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9"/>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9"/>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9"/>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9"/>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0"/>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0"/>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0"/>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1"/>
          <p:cNvSpPr txBox="1"/>
          <p:nvPr>
            <p:ph type="title"/>
          </p:nvPr>
        </p:nvSpPr>
        <p:spPr>
          <a:xfrm>
            <a:off x="342900" y="364067"/>
            <a:ext cx="2256235" cy="15494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1"/>
          <p:cNvSpPr txBox="1"/>
          <p:nvPr>
            <p:ph idx="1" type="body"/>
          </p:nvPr>
        </p:nvSpPr>
        <p:spPr>
          <a:xfrm>
            <a:off x="2681287" y="364067"/>
            <a:ext cx="3833813" cy="7804151"/>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31"/>
          <p:cNvSpPr txBox="1"/>
          <p:nvPr>
            <p:ph idx="2" type="body"/>
          </p:nvPr>
        </p:nvSpPr>
        <p:spPr>
          <a:xfrm>
            <a:off x="342900" y="1913467"/>
            <a:ext cx="2256235" cy="6254751"/>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31"/>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1"/>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1"/>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2"/>
          <p:cNvSpPr txBox="1"/>
          <p:nvPr>
            <p:ph type="title"/>
          </p:nvPr>
        </p:nvSpPr>
        <p:spPr>
          <a:xfrm>
            <a:off x="1344216" y="6400800"/>
            <a:ext cx="4114800" cy="75565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2"/>
          <p:cNvSpPr/>
          <p:nvPr>
            <p:ph idx="2" type="pic"/>
          </p:nvPr>
        </p:nvSpPr>
        <p:spPr>
          <a:xfrm>
            <a:off x="1344216" y="817033"/>
            <a:ext cx="4114800" cy="5486400"/>
          </a:xfrm>
          <a:prstGeom prst="rect">
            <a:avLst/>
          </a:prstGeom>
          <a:noFill/>
          <a:ln>
            <a:noFill/>
          </a:ln>
        </p:spPr>
      </p:sp>
      <p:sp>
        <p:nvSpPr>
          <p:cNvPr id="68" name="Google Shape;68;p32"/>
          <p:cNvSpPr txBox="1"/>
          <p:nvPr>
            <p:ph idx="1" type="body"/>
          </p:nvPr>
        </p:nvSpPr>
        <p:spPr>
          <a:xfrm>
            <a:off x="1344216" y="7156451"/>
            <a:ext cx="4114800" cy="1073149"/>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32"/>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2"/>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2"/>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13333"/>
          </a:schemeClr>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342900" y="366184"/>
            <a:ext cx="6172200" cy="1524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3"/>
          <p:cNvSpPr txBox="1"/>
          <p:nvPr>
            <p:ph idx="1" type="body"/>
          </p:nvPr>
        </p:nvSpPr>
        <p:spPr>
          <a:xfrm>
            <a:off x="342900" y="2133601"/>
            <a:ext cx="6172200" cy="6034617"/>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3"/>
          <p:cNvSpPr txBox="1"/>
          <p:nvPr>
            <p:ph idx="10" type="dt"/>
          </p:nvPr>
        </p:nvSpPr>
        <p:spPr>
          <a:xfrm>
            <a:off x="342900" y="8475134"/>
            <a:ext cx="1600200" cy="48683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3"/>
          <p:cNvSpPr txBox="1"/>
          <p:nvPr>
            <p:ph idx="11" type="ftr"/>
          </p:nvPr>
        </p:nvSpPr>
        <p:spPr>
          <a:xfrm>
            <a:off x="2343150" y="8475134"/>
            <a:ext cx="2171700" cy="486833"/>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3"/>
          <p:cNvSpPr txBox="1"/>
          <p:nvPr>
            <p:ph idx="12" type="sldNum"/>
          </p:nvPr>
        </p:nvSpPr>
        <p:spPr>
          <a:xfrm>
            <a:off x="4914900" y="8475134"/>
            <a:ext cx="1600200" cy="48683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g"/><Relationship Id="rId4" Type="http://schemas.openxmlformats.org/officeDocument/2006/relationships/hyperlink" Target="http://www.flickr.com/photos/d-olwen-dee/" TargetMode="External"/><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 Id="rId4" Type="http://schemas.openxmlformats.org/officeDocument/2006/relationships/hyperlink" Target="http://www.flickr.com/photos/d-olwen-dee/" TargetMode="External"/><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councilofnonprofits.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jpg"/><Relationship Id="rId4" Type="http://schemas.openxmlformats.org/officeDocument/2006/relationships/hyperlink" Target="http://www.flickr.com/photos/vastateparksstaff/" TargetMode="External"/><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www.hubspot.com/how-to-create-effective-calls-to-action/" TargetMode="External"/><Relationship Id="rId4" Type="http://schemas.openxmlformats.org/officeDocument/2006/relationships/hyperlink" Target="http://www.hubspot.com/how-to-create-effective-calls-to-action/" TargetMode="External"/><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yodelpop.com/en-us/blog/creating-your-nonprofit-annual-report-best-practices-and-tips" TargetMode="External"/><Relationship Id="rId4" Type="http://schemas.openxmlformats.org/officeDocument/2006/relationships/hyperlink" Target="https://www.yodelpop.com/en-us/blog/creating-your-nonprofit-annual-report-best-practices-and-tip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yodelpop.com/using-a-digital-annual-report-template-to-boost-speed-and-revenu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www.yodelpop.com/nonprofit-annual-report-design-packages" TargetMode="Externa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hyperlink" Target="http://www.flickr.com/photos/d-olwen-dee/" TargetMode="External"/><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hyperlink" Target="http://blog.hubspot.com/blog/tabid/6307/bid/33402/A-Simple-Guide-to-Creating-Social-Media-Sharing-Links-for-Your-Ebooks.aspx" TargetMode="External"/><Relationship Id="rId5" Type="http://schemas.openxmlformats.org/officeDocument/2006/relationships/hyperlink" Target="http://blog.hubspot.com/blog/tabid/6307/bid/33402/A-Simple-Guide-to-Creating-Social-Media-Sharing-Links-for-Your-Ebooks.aspx" TargetMode="External"/><Relationship Id="rId6" Type="http://schemas.openxmlformats.org/officeDocument/2006/relationships/image" Target="../media/image5.png"/><Relationship Id="rId7" Type="http://schemas.openxmlformats.org/officeDocument/2006/relationships/image" Target="../media/image2.png"/><Relationship Id="rId8"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hyperlink" Target="http://www.flickr.com/photos/d-olwen-dee/" TargetMode="External"/><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1"/>
          <p:cNvSpPr/>
          <p:nvPr/>
        </p:nvSpPr>
        <p:spPr>
          <a:xfrm>
            <a:off x="4434251" y="2472779"/>
            <a:ext cx="2423700" cy="5638800"/>
          </a:xfrm>
          <a:prstGeom prst="rect">
            <a:avLst/>
          </a:prstGeom>
          <a:solidFill>
            <a:schemeClr val="lt2"/>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6" name="Google Shape;226;p11"/>
          <p:cNvSpPr txBox="1"/>
          <p:nvPr>
            <p:ph idx="1" type="body"/>
          </p:nvPr>
        </p:nvSpPr>
        <p:spPr>
          <a:xfrm>
            <a:off x="399987" y="2625179"/>
            <a:ext cx="3608162" cy="567895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700"/>
              <a:buNone/>
            </a:pPr>
            <a:r>
              <a:rPr lang="en-US" sz="1700">
                <a:latin typeface="Tahoma"/>
                <a:ea typeface="Tahoma"/>
                <a:cs typeface="Tahoma"/>
                <a:sym typeface="Tahoma"/>
              </a:rPr>
              <a:t>Use language you’ve used throughout the year in your blog and e-newsletter to talk about achievements, major developments, and improvements in this area. </a:t>
            </a:r>
            <a:endParaRPr/>
          </a:p>
          <a:p>
            <a:pPr indent="-342900" lvl="0" marL="342900" rtl="0" algn="l">
              <a:lnSpc>
                <a:spcPct val="100000"/>
              </a:lnSpc>
              <a:spcBef>
                <a:spcPts val="940"/>
              </a:spcBef>
              <a:spcAft>
                <a:spcPts val="0"/>
              </a:spcAft>
              <a:buClr>
                <a:schemeClr val="dk1"/>
              </a:buClr>
              <a:buSzPts val="1700"/>
              <a:buFont typeface="Noto Sans Symbols"/>
              <a:buChar char="◆"/>
            </a:pPr>
            <a:r>
              <a:rPr lang="en-US" sz="1700">
                <a:latin typeface="Tahoma"/>
                <a:ea typeface="Tahoma"/>
                <a:cs typeface="Tahoma"/>
                <a:sym typeface="Tahoma"/>
              </a:rPr>
              <a:t>Insert a bullet point giving an example of what you did in this area this year.</a:t>
            </a:r>
            <a:endParaRPr/>
          </a:p>
          <a:p>
            <a:pPr indent="-342900" lvl="0" marL="342900" rtl="0" algn="l">
              <a:lnSpc>
                <a:spcPct val="100000"/>
              </a:lnSpc>
              <a:spcBef>
                <a:spcPts val="940"/>
              </a:spcBef>
              <a:spcAft>
                <a:spcPts val="0"/>
              </a:spcAft>
              <a:buClr>
                <a:schemeClr val="dk1"/>
              </a:buClr>
              <a:buSzPts val="1700"/>
              <a:buFont typeface="Noto Sans Symbols"/>
              <a:buChar char="◆"/>
            </a:pPr>
            <a:r>
              <a:rPr lang="en-US" sz="1700">
                <a:latin typeface="Tahoma"/>
                <a:ea typeface="Tahoma"/>
                <a:cs typeface="Tahoma"/>
                <a:sym typeface="Tahoma"/>
              </a:rPr>
              <a:t>Insert a bullet point giving an example of what you did in this area this year.</a:t>
            </a:r>
            <a:endParaRPr sz="1700">
              <a:latin typeface="Tahoma"/>
              <a:ea typeface="Tahoma"/>
              <a:cs typeface="Tahoma"/>
              <a:sym typeface="Tahoma"/>
            </a:endParaRPr>
          </a:p>
          <a:p>
            <a:pPr indent="-342900" lvl="0" marL="342900" rtl="0" algn="l">
              <a:lnSpc>
                <a:spcPct val="100000"/>
              </a:lnSpc>
              <a:spcBef>
                <a:spcPts val="940"/>
              </a:spcBef>
              <a:spcAft>
                <a:spcPts val="0"/>
              </a:spcAft>
              <a:buClr>
                <a:schemeClr val="dk1"/>
              </a:buClr>
              <a:buSzPts val="1700"/>
              <a:buFont typeface="Noto Sans Symbols"/>
              <a:buChar char="◆"/>
            </a:pPr>
            <a:r>
              <a:rPr lang="en-US" sz="1700">
                <a:latin typeface="Tahoma"/>
                <a:ea typeface="Tahoma"/>
                <a:cs typeface="Tahoma"/>
                <a:sym typeface="Tahoma"/>
              </a:rPr>
              <a:t>Insert a bullet point giving an example of what you did in this area this year.</a:t>
            </a:r>
            <a:endParaRPr sz="1700">
              <a:latin typeface="Tahoma"/>
              <a:ea typeface="Tahoma"/>
              <a:cs typeface="Tahoma"/>
              <a:sym typeface="Tahoma"/>
            </a:endParaRPr>
          </a:p>
          <a:p>
            <a:pPr indent="0" lvl="0" marL="0" rtl="0" algn="l">
              <a:lnSpc>
                <a:spcPct val="100000"/>
              </a:lnSpc>
              <a:spcBef>
                <a:spcPts val="940"/>
              </a:spcBef>
              <a:spcAft>
                <a:spcPts val="0"/>
              </a:spcAft>
              <a:buClr>
                <a:schemeClr val="dk1"/>
              </a:buClr>
              <a:buSzPts val="1700"/>
              <a:buNone/>
            </a:pPr>
            <a:r>
              <a:rPr lang="en-US" sz="1700">
                <a:latin typeface="Tahoma"/>
                <a:ea typeface="Tahoma"/>
                <a:cs typeface="Tahoma"/>
                <a:sym typeface="Tahoma"/>
              </a:rPr>
              <a:t>It’s great practice, once a month, to place content here from your latest blog entry or e-newsletter, so that at the end of the year, you’re annual report is done!</a:t>
            </a:r>
            <a:endParaRPr/>
          </a:p>
        </p:txBody>
      </p:sp>
      <p:sp>
        <p:nvSpPr>
          <p:cNvPr id="227" name="Google Shape;227;p11"/>
          <p:cNvSpPr txBox="1"/>
          <p:nvPr/>
        </p:nvSpPr>
        <p:spPr>
          <a:xfrm>
            <a:off x="262213" y="435483"/>
            <a:ext cx="6830132" cy="186204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500"/>
              <a:buFont typeface="Arial"/>
              <a:buNone/>
            </a:pPr>
            <a:r>
              <a:rPr b="0" i="0" lang="en-US" sz="4500" u="none" cap="none" strike="noStrike">
                <a:solidFill>
                  <a:srgbClr val="00B0F0"/>
                </a:solidFill>
                <a:latin typeface="Tahoma"/>
                <a:ea typeface="Tahoma"/>
                <a:cs typeface="Tahoma"/>
                <a:sym typeface="Tahoma"/>
              </a:rPr>
              <a:t>INSPIRING PHRASE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500"/>
              <a:buFont typeface="Arial"/>
              <a:buNone/>
            </a:pPr>
            <a:r>
              <a:rPr b="0" i="0" lang="en-US" sz="3500" u="none" cap="none" strike="noStrike">
                <a:solidFill>
                  <a:schemeClr val="dk1"/>
                </a:solidFill>
                <a:latin typeface="Tahoma"/>
                <a:ea typeface="Tahoma"/>
                <a:cs typeface="Tahoma"/>
                <a:sym typeface="Tahoma"/>
              </a:rPr>
              <a:t>Name of Program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500"/>
              <a:buFont typeface="Arial"/>
              <a:buNone/>
            </a:pPr>
            <a:r>
              <a:rPr b="0" i="0" lang="en-US" sz="3500" u="none" cap="none" strike="noStrike">
                <a:solidFill>
                  <a:schemeClr val="dk1"/>
                </a:solidFill>
                <a:latin typeface="Tahoma"/>
                <a:ea typeface="Tahoma"/>
                <a:cs typeface="Tahoma"/>
                <a:sym typeface="Tahoma"/>
              </a:rPr>
              <a:t>Activity Area 3</a:t>
            </a:r>
            <a:endParaRPr b="0" i="0" sz="1400" u="none" cap="none" strike="noStrike">
              <a:solidFill>
                <a:srgbClr val="000000"/>
              </a:solidFill>
              <a:latin typeface="Arial"/>
              <a:ea typeface="Arial"/>
              <a:cs typeface="Arial"/>
              <a:sym typeface="Arial"/>
            </a:endParaRPr>
          </a:p>
        </p:txBody>
      </p:sp>
      <p:sp>
        <p:nvSpPr>
          <p:cNvPr id="228" name="Google Shape;228;p11"/>
          <p:cNvSpPr txBox="1"/>
          <p:nvPr/>
        </p:nvSpPr>
        <p:spPr>
          <a:xfrm>
            <a:off x="177574" y="169473"/>
            <a:ext cx="6539175" cy="32316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B0F0"/>
                </a:solidFill>
                <a:latin typeface="Tahoma"/>
                <a:ea typeface="Tahoma"/>
                <a:cs typeface="Tahoma"/>
                <a:sym typeface="Tahoma"/>
              </a:rPr>
              <a:t>TITLE</a:t>
            </a:r>
            <a:endParaRPr b="0" i="0" sz="1400" u="none" cap="none" strike="noStrike">
              <a:solidFill>
                <a:srgbClr val="000000"/>
              </a:solidFill>
              <a:latin typeface="Arial"/>
              <a:ea typeface="Arial"/>
              <a:cs typeface="Arial"/>
              <a:sym typeface="Arial"/>
            </a:endParaRPr>
          </a:p>
        </p:txBody>
      </p:sp>
      <p:sp>
        <p:nvSpPr>
          <p:cNvPr id="229" name="Google Shape;229;p11"/>
          <p:cNvSpPr txBox="1"/>
          <p:nvPr/>
        </p:nvSpPr>
        <p:spPr>
          <a:xfrm>
            <a:off x="4731661" y="3573001"/>
            <a:ext cx="1627800" cy="1662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Calibri"/>
                <a:ea typeface="Calibri"/>
                <a:cs typeface="Calibri"/>
                <a:sym typeface="Calibri"/>
              </a:rPr>
              <a:t>51,000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children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received free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meals at our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centers in 2013</a:t>
            </a:r>
            <a:endParaRPr b="0" i="0" sz="1400" u="none" cap="none" strike="noStrike">
              <a:solidFill>
                <a:srgbClr val="000000"/>
              </a:solidFill>
              <a:latin typeface="Arial"/>
              <a:ea typeface="Arial"/>
              <a:cs typeface="Arial"/>
              <a:sym typeface="Arial"/>
            </a:endParaRPr>
          </a:p>
        </p:txBody>
      </p:sp>
      <p:pic>
        <p:nvPicPr>
          <p:cNvPr descr="AA026359.png" id="230" name="Google Shape;230;p11"/>
          <p:cNvPicPr preferRelativeResize="0"/>
          <p:nvPr/>
        </p:nvPicPr>
        <p:blipFill rotWithShape="1">
          <a:blip r:embed="rId3">
            <a:alphaModFix/>
          </a:blip>
          <a:srcRect b="0" l="0" r="0" t="0"/>
          <a:stretch/>
        </p:blipFill>
        <p:spPr>
          <a:xfrm>
            <a:off x="4152216" y="2229578"/>
            <a:ext cx="1349984" cy="1343424"/>
          </a:xfrm>
          <a:prstGeom prst="rect">
            <a:avLst/>
          </a:prstGeom>
          <a:noFill/>
          <a:ln>
            <a:noFill/>
          </a:ln>
        </p:spPr>
      </p:pic>
      <p:sp>
        <p:nvSpPr>
          <p:cNvPr id="231" name="Google Shape;231;p11"/>
          <p:cNvSpPr txBox="1"/>
          <p:nvPr/>
        </p:nvSpPr>
        <p:spPr>
          <a:xfrm>
            <a:off x="3" y="8886418"/>
            <a:ext cx="12042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Tahoma"/>
                <a:ea typeface="Tahoma"/>
                <a:cs typeface="Tahoma"/>
                <a:sym typeface="Tahoma"/>
              </a:rPr>
              <a:t>// Page 8</a:t>
            </a:r>
            <a:endParaRPr b="0" i="0" sz="1400" u="none" cap="none" strike="noStrike">
              <a:solidFill>
                <a:srgbClr val="000000"/>
              </a:solidFill>
              <a:latin typeface="Arial"/>
              <a:ea typeface="Arial"/>
              <a:cs typeface="Arial"/>
              <a:sym typeface="Arial"/>
            </a:endParaRPr>
          </a:p>
        </p:txBody>
      </p:sp>
      <p:pic>
        <p:nvPicPr>
          <p:cNvPr id="232" name="Google Shape;232;p11"/>
          <p:cNvPicPr preferRelativeResize="0"/>
          <p:nvPr/>
        </p:nvPicPr>
        <p:blipFill rotWithShape="1">
          <a:blip r:embed="rId4">
            <a:alphaModFix/>
          </a:blip>
          <a:srcRect b="0" l="0" r="0" t="0"/>
          <a:stretch/>
        </p:blipFill>
        <p:spPr>
          <a:xfrm>
            <a:off x="4599536" y="8441675"/>
            <a:ext cx="549050" cy="452161"/>
          </a:xfrm>
          <a:prstGeom prst="rect">
            <a:avLst/>
          </a:prstGeom>
          <a:noFill/>
          <a:ln>
            <a:noFill/>
          </a:ln>
        </p:spPr>
      </p:pic>
      <p:pic>
        <p:nvPicPr>
          <p:cNvPr id="233" name="Google Shape;233;p11"/>
          <p:cNvPicPr preferRelativeResize="0"/>
          <p:nvPr/>
        </p:nvPicPr>
        <p:blipFill rotWithShape="1">
          <a:blip r:embed="rId5">
            <a:alphaModFix/>
          </a:blip>
          <a:srcRect b="0" l="0" r="0" t="0"/>
          <a:stretch/>
        </p:blipFill>
        <p:spPr>
          <a:xfrm>
            <a:off x="5082914" y="8341214"/>
            <a:ext cx="1044925" cy="653075"/>
          </a:xfrm>
          <a:prstGeom prst="rect">
            <a:avLst/>
          </a:prstGeom>
          <a:noFill/>
          <a:ln>
            <a:noFill/>
          </a:ln>
        </p:spPr>
      </p:pic>
      <p:pic>
        <p:nvPicPr>
          <p:cNvPr id="234" name="Google Shape;234;p11"/>
          <p:cNvPicPr preferRelativeResize="0"/>
          <p:nvPr/>
        </p:nvPicPr>
        <p:blipFill rotWithShape="1">
          <a:blip r:embed="rId6">
            <a:alphaModFix/>
          </a:blip>
          <a:srcRect b="0" l="0" r="0" t="0"/>
          <a:stretch/>
        </p:blipFill>
        <p:spPr>
          <a:xfrm>
            <a:off x="6085650" y="8393222"/>
            <a:ext cx="549050" cy="549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2"/>
          <p:cNvSpPr txBox="1"/>
          <p:nvPr>
            <p:ph idx="1" type="body"/>
          </p:nvPr>
        </p:nvSpPr>
        <p:spPr>
          <a:xfrm>
            <a:off x="301487" y="3883264"/>
            <a:ext cx="6556513" cy="273564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700"/>
              <a:buNone/>
            </a:pPr>
            <a:r>
              <a:rPr lang="en-US" sz="1700">
                <a:latin typeface="Tahoma"/>
                <a:ea typeface="Tahoma"/>
                <a:cs typeface="Tahoma"/>
                <a:sym typeface="Tahoma"/>
              </a:rPr>
              <a:t>Insert a success story that relates to program / activity area 3. It can be a brief written testimonial, third-person story, or—better yet—a video showing your work in action. If it’s a video, keep it under 3 minutes and use professional sound and video recording equipment.”</a:t>
            </a:r>
            <a:endParaRPr sz="1700">
              <a:latin typeface="Tahoma"/>
              <a:ea typeface="Tahoma"/>
              <a:cs typeface="Tahoma"/>
              <a:sym typeface="Tahoma"/>
            </a:endParaRPr>
          </a:p>
        </p:txBody>
      </p:sp>
      <p:sp>
        <p:nvSpPr>
          <p:cNvPr id="241" name="Google Shape;241;p12"/>
          <p:cNvSpPr txBox="1"/>
          <p:nvPr/>
        </p:nvSpPr>
        <p:spPr>
          <a:xfrm>
            <a:off x="177574" y="169473"/>
            <a:ext cx="6539175" cy="32316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B0F0"/>
                </a:solidFill>
                <a:latin typeface="Tahoma"/>
                <a:ea typeface="Tahoma"/>
                <a:cs typeface="Tahoma"/>
                <a:sym typeface="Tahoma"/>
              </a:rPr>
              <a:t>TITLE</a:t>
            </a:r>
            <a:endParaRPr b="0" i="0" sz="1400" u="none" cap="none" strike="noStrike">
              <a:solidFill>
                <a:srgbClr val="000000"/>
              </a:solidFill>
              <a:latin typeface="Arial"/>
              <a:ea typeface="Arial"/>
              <a:cs typeface="Arial"/>
              <a:sym typeface="Arial"/>
            </a:endParaRPr>
          </a:p>
        </p:txBody>
      </p:sp>
      <p:sp>
        <p:nvSpPr>
          <p:cNvPr id="242" name="Google Shape;242;p12"/>
          <p:cNvSpPr/>
          <p:nvPr/>
        </p:nvSpPr>
        <p:spPr>
          <a:xfrm>
            <a:off x="401107" y="5557889"/>
            <a:ext cx="6098805" cy="2479267"/>
          </a:xfrm>
          <a:prstGeom prst="rect">
            <a:avLst/>
          </a:prstGeom>
          <a:solidFill>
            <a:schemeClr val="lt2"/>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43" name="Google Shape;243;p12"/>
          <p:cNvGrpSpPr/>
          <p:nvPr/>
        </p:nvGrpSpPr>
        <p:grpSpPr>
          <a:xfrm>
            <a:off x="301468" y="864945"/>
            <a:ext cx="6144181" cy="7670232"/>
            <a:chOff x="-4975076" y="4548039"/>
            <a:chExt cx="6144181" cy="8427900"/>
          </a:xfrm>
        </p:grpSpPr>
        <p:sp>
          <p:nvSpPr>
            <p:cNvPr id="244" name="Google Shape;244;p12"/>
            <p:cNvSpPr txBox="1"/>
            <p:nvPr/>
          </p:nvSpPr>
          <p:spPr>
            <a:xfrm>
              <a:off x="-4975076" y="4548039"/>
              <a:ext cx="2876700" cy="8427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00"/>
                <a:buFont typeface="Arial"/>
                <a:buNone/>
              </a:pPr>
              <a:r>
                <a:rPr b="0" i="0" lang="en-US" sz="35000" u="none" cap="none" strike="noStrike">
                  <a:solidFill>
                    <a:srgbClr val="00B0F0"/>
                  </a:solidFill>
                  <a:latin typeface="Merriweather Sans"/>
                  <a:ea typeface="Merriweather Sans"/>
                  <a:cs typeface="Merriweather Sans"/>
                  <a:sym typeface="Merriweather Sans"/>
                </a:rPr>
                <a:t>“</a:t>
              </a:r>
              <a:r>
                <a:rPr b="0" i="0" lang="en-US" sz="25000" u="none" cap="none" strike="noStrike">
                  <a:solidFill>
                    <a:srgbClr val="00B0F0"/>
                  </a:solidFill>
                  <a:latin typeface="EB Garamond"/>
                  <a:ea typeface="EB Garamond"/>
                  <a:cs typeface="EB Garamond"/>
                  <a:sym typeface="EB Garamond"/>
                </a:rPr>
                <a:t>     </a:t>
              </a:r>
              <a:endParaRPr b="0" i="0" sz="25000" u="none" cap="none" strike="noStrike">
                <a:solidFill>
                  <a:srgbClr val="00B0F0"/>
                </a:solidFill>
                <a:latin typeface="EB Garamond"/>
                <a:ea typeface="EB Garamond"/>
                <a:cs typeface="EB Garamond"/>
                <a:sym typeface="EB Garamond"/>
              </a:endParaRPr>
            </a:p>
          </p:txBody>
        </p:sp>
        <p:sp>
          <p:nvSpPr>
            <p:cNvPr id="245" name="Google Shape;245;p12"/>
            <p:cNvSpPr txBox="1"/>
            <p:nvPr/>
          </p:nvSpPr>
          <p:spPr>
            <a:xfrm>
              <a:off x="-2489995" y="5338114"/>
              <a:ext cx="3659100" cy="1938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B0F0"/>
                  </a:solidFill>
                  <a:latin typeface="Tahoma"/>
                  <a:ea typeface="Tahoma"/>
                  <a:cs typeface="Tahoma"/>
                  <a:sym typeface="Tahoma"/>
                </a:rPr>
                <a:t>Insert a success story. First-person testimonials are especially powerful.</a:t>
              </a:r>
              <a:endParaRPr b="0" i="0" sz="3000" u="none" cap="none" strike="noStrike">
                <a:solidFill>
                  <a:srgbClr val="00B0F0"/>
                </a:solidFill>
                <a:latin typeface="Tahoma"/>
                <a:ea typeface="Tahoma"/>
                <a:cs typeface="Tahoma"/>
                <a:sym typeface="Tahoma"/>
              </a:endParaRPr>
            </a:p>
          </p:txBody>
        </p:sp>
      </p:grpSp>
      <p:sp>
        <p:nvSpPr>
          <p:cNvPr id="246" name="Google Shape;246;p12"/>
          <p:cNvSpPr txBox="1"/>
          <p:nvPr/>
        </p:nvSpPr>
        <p:spPr>
          <a:xfrm>
            <a:off x="4251039" y="6905939"/>
            <a:ext cx="2169505" cy="10121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00"/>
              <a:buFont typeface="Arial"/>
              <a:buNone/>
            </a:pPr>
            <a:r>
              <a:rPr b="0" i="0" lang="en-US" sz="1300" u="none" cap="none" strike="noStrike">
                <a:solidFill>
                  <a:schemeClr val="dk1"/>
                </a:solidFill>
                <a:latin typeface="Tahoma"/>
                <a:ea typeface="Tahoma"/>
                <a:cs typeface="Tahoma"/>
                <a:sym typeface="Tahoma"/>
              </a:rPr>
              <a:t>Insert a caption so readers know what is happening in the photo. Make sure you have releases from anyone shown in the photo. </a:t>
            </a:r>
            <a:endParaRPr b="0" i="0" sz="1300" u="none" cap="none" strike="noStrike">
              <a:solidFill>
                <a:schemeClr val="dk1"/>
              </a:solidFill>
              <a:latin typeface="Tahoma"/>
              <a:ea typeface="Tahoma"/>
              <a:cs typeface="Tahoma"/>
              <a:sym typeface="Tahoma"/>
            </a:endParaRPr>
          </a:p>
        </p:txBody>
      </p:sp>
      <p:pic>
        <p:nvPicPr>
          <p:cNvPr descr="8201709901_997c1727d9.jpg" id="247" name="Google Shape;247;p12"/>
          <p:cNvPicPr preferRelativeResize="0"/>
          <p:nvPr/>
        </p:nvPicPr>
        <p:blipFill rotWithShape="1">
          <a:blip r:embed="rId3">
            <a:alphaModFix/>
          </a:blip>
          <a:srcRect b="0" l="0" r="0" t="0"/>
          <a:stretch/>
        </p:blipFill>
        <p:spPr>
          <a:xfrm>
            <a:off x="401109" y="5557888"/>
            <a:ext cx="3722623" cy="2479267"/>
          </a:xfrm>
          <a:prstGeom prst="rect">
            <a:avLst/>
          </a:prstGeom>
          <a:noFill/>
          <a:ln>
            <a:noFill/>
          </a:ln>
        </p:spPr>
      </p:pic>
      <p:sp>
        <p:nvSpPr>
          <p:cNvPr id="248" name="Google Shape;248;p12"/>
          <p:cNvSpPr txBox="1"/>
          <p:nvPr/>
        </p:nvSpPr>
        <p:spPr>
          <a:xfrm>
            <a:off x="375288" y="7806745"/>
            <a:ext cx="2487229"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Calibri"/>
                <a:ea typeface="Calibri"/>
                <a:cs typeface="Calibri"/>
                <a:sym typeface="Calibri"/>
              </a:rPr>
              <a:t>© </a:t>
            </a:r>
            <a:r>
              <a:rPr b="0" i="0" lang="en-US" sz="1000" u="sng" cap="none" strike="noStrike">
                <a:solidFill>
                  <a:schemeClr val="lt1"/>
                </a:solidFill>
                <a:latin typeface="Calibri"/>
                <a:ea typeface="Calibri"/>
                <a:cs typeface="Calibri"/>
                <a:sym typeface="Calibri"/>
                <a:hlinkClick r:id="rId4">
                  <a:extLst>
                    <a:ext uri="{A12FA001-AC4F-418D-AE19-62706E023703}">
                      <ahyp:hlinkClr val="tx"/>
                    </a:ext>
                  </a:extLst>
                </a:hlinkClick>
              </a:rPr>
              <a:t>d-olwen-dee </a:t>
            </a:r>
            <a:r>
              <a:rPr b="0" i="0" lang="en-US" sz="1000" u="none" cap="none" strike="noStrike">
                <a:solidFill>
                  <a:schemeClr val="lt1"/>
                </a:solidFill>
                <a:latin typeface="Calibri"/>
                <a:ea typeface="Calibri"/>
                <a:cs typeface="Calibri"/>
                <a:sym typeface="Calibri"/>
              </a:rPr>
              <a:t>/ Creative Commons License</a:t>
            </a:r>
            <a:endParaRPr b="0" i="0" sz="1000" u="none" cap="none" strike="noStrike">
              <a:solidFill>
                <a:schemeClr val="lt1"/>
              </a:solidFill>
              <a:latin typeface="Calibri"/>
              <a:ea typeface="Calibri"/>
              <a:cs typeface="Calibri"/>
              <a:sym typeface="Calibri"/>
            </a:endParaRPr>
          </a:p>
        </p:txBody>
      </p:sp>
      <p:sp>
        <p:nvSpPr>
          <p:cNvPr id="249" name="Google Shape;249;p12"/>
          <p:cNvSpPr txBox="1"/>
          <p:nvPr/>
        </p:nvSpPr>
        <p:spPr>
          <a:xfrm>
            <a:off x="3" y="8886418"/>
            <a:ext cx="12042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Tahoma"/>
                <a:ea typeface="Tahoma"/>
                <a:cs typeface="Tahoma"/>
                <a:sym typeface="Tahoma"/>
              </a:rPr>
              <a:t>// Page 9</a:t>
            </a:r>
            <a:endParaRPr b="0" i="0" sz="1400" u="none" cap="none" strike="noStrike">
              <a:solidFill>
                <a:srgbClr val="000000"/>
              </a:solidFill>
              <a:latin typeface="Arial"/>
              <a:ea typeface="Arial"/>
              <a:cs typeface="Arial"/>
              <a:sym typeface="Arial"/>
            </a:endParaRPr>
          </a:p>
        </p:txBody>
      </p:sp>
      <p:pic>
        <p:nvPicPr>
          <p:cNvPr id="250" name="Google Shape;250;p12"/>
          <p:cNvPicPr preferRelativeResize="0"/>
          <p:nvPr/>
        </p:nvPicPr>
        <p:blipFill rotWithShape="1">
          <a:blip r:embed="rId5">
            <a:alphaModFix/>
          </a:blip>
          <a:srcRect b="0" l="0" r="0" t="0"/>
          <a:stretch/>
        </p:blipFill>
        <p:spPr>
          <a:xfrm>
            <a:off x="4599536" y="8441675"/>
            <a:ext cx="549050" cy="452161"/>
          </a:xfrm>
          <a:prstGeom prst="rect">
            <a:avLst/>
          </a:prstGeom>
          <a:noFill/>
          <a:ln>
            <a:noFill/>
          </a:ln>
        </p:spPr>
      </p:pic>
      <p:pic>
        <p:nvPicPr>
          <p:cNvPr id="251" name="Google Shape;251;p12"/>
          <p:cNvPicPr preferRelativeResize="0"/>
          <p:nvPr/>
        </p:nvPicPr>
        <p:blipFill rotWithShape="1">
          <a:blip r:embed="rId6">
            <a:alphaModFix/>
          </a:blip>
          <a:srcRect b="0" l="0" r="0" t="0"/>
          <a:stretch/>
        </p:blipFill>
        <p:spPr>
          <a:xfrm>
            <a:off x="5082914" y="8341214"/>
            <a:ext cx="1044925" cy="653075"/>
          </a:xfrm>
          <a:prstGeom prst="rect">
            <a:avLst/>
          </a:prstGeom>
          <a:noFill/>
          <a:ln>
            <a:noFill/>
          </a:ln>
        </p:spPr>
      </p:pic>
      <p:pic>
        <p:nvPicPr>
          <p:cNvPr id="252" name="Google Shape;252;p12"/>
          <p:cNvPicPr preferRelativeResize="0"/>
          <p:nvPr/>
        </p:nvPicPr>
        <p:blipFill rotWithShape="1">
          <a:blip r:embed="rId7">
            <a:alphaModFix/>
          </a:blip>
          <a:srcRect b="0" l="0" r="0" t="0"/>
          <a:stretch/>
        </p:blipFill>
        <p:spPr>
          <a:xfrm>
            <a:off x="6085650" y="8393222"/>
            <a:ext cx="549050" cy="549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3"/>
          <p:cNvSpPr/>
          <p:nvPr/>
        </p:nvSpPr>
        <p:spPr>
          <a:xfrm>
            <a:off x="4434251" y="2472779"/>
            <a:ext cx="2423700" cy="5638800"/>
          </a:xfrm>
          <a:prstGeom prst="rect">
            <a:avLst/>
          </a:prstGeom>
          <a:solidFill>
            <a:schemeClr val="lt2"/>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8" name="Google Shape;258;p13"/>
          <p:cNvSpPr txBox="1"/>
          <p:nvPr>
            <p:ph idx="1" type="body"/>
          </p:nvPr>
        </p:nvSpPr>
        <p:spPr>
          <a:xfrm>
            <a:off x="399987" y="2625179"/>
            <a:ext cx="3608162" cy="567895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700"/>
              <a:buNone/>
            </a:pPr>
            <a:r>
              <a:rPr lang="en-US" sz="1700">
                <a:latin typeface="Tahoma"/>
                <a:ea typeface="Tahoma"/>
                <a:cs typeface="Tahoma"/>
                <a:sym typeface="Tahoma"/>
              </a:rPr>
              <a:t>Use language you’ve used throughout the year in your blog and e-newsletter to talk about achievements, major developments, and improvements in this area. </a:t>
            </a:r>
            <a:endParaRPr/>
          </a:p>
          <a:p>
            <a:pPr indent="-342900" lvl="0" marL="342900" rtl="0" algn="l">
              <a:lnSpc>
                <a:spcPct val="100000"/>
              </a:lnSpc>
              <a:spcBef>
                <a:spcPts val="940"/>
              </a:spcBef>
              <a:spcAft>
                <a:spcPts val="0"/>
              </a:spcAft>
              <a:buClr>
                <a:schemeClr val="dk1"/>
              </a:buClr>
              <a:buSzPts val="1700"/>
              <a:buFont typeface="Noto Sans Symbols"/>
              <a:buChar char="◆"/>
            </a:pPr>
            <a:r>
              <a:rPr lang="en-US" sz="1700">
                <a:latin typeface="Tahoma"/>
                <a:ea typeface="Tahoma"/>
                <a:cs typeface="Tahoma"/>
                <a:sym typeface="Tahoma"/>
              </a:rPr>
              <a:t>Insert a bullet point giving an example of what you did in this area this year.</a:t>
            </a:r>
            <a:endParaRPr/>
          </a:p>
          <a:p>
            <a:pPr indent="-342900" lvl="0" marL="342900" rtl="0" algn="l">
              <a:lnSpc>
                <a:spcPct val="100000"/>
              </a:lnSpc>
              <a:spcBef>
                <a:spcPts val="940"/>
              </a:spcBef>
              <a:spcAft>
                <a:spcPts val="0"/>
              </a:spcAft>
              <a:buClr>
                <a:schemeClr val="dk1"/>
              </a:buClr>
              <a:buSzPts val="1700"/>
              <a:buFont typeface="Noto Sans Symbols"/>
              <a:buChar char="◆"/>
            </a:pPr>
            <a:r>
              <a:rPr lang="en-US" sz="1700">
                <a:latin typeface="Tahoma"/>
                <a:ea typeface="Tahoma"/>
                <a:cs typeface="Tahoma"/>
                <a:sym typeface="Tahoma"/>
              </a:rPr>
              <a:t>Insert a bullet point giving an example of what you did in this area this year.</a:t>
            </a:r>
            <a:endParaRPr sz="1700">
              <a:latin typeface="Tahoma"/>
              <a:ea typeface="Tahoma"/>
              <a:cs typeface="Tahoma"/>
              <a:sym typeface="Tahoma"/>
            </a:endParaRPr>
          </a:p>
          <a:p>
            <a:pPr indent="-342900" lvl="0" marL="342900" rtl="0" algn="l">
              <a:lnSpc>
                <a:spcPct val="100000"/>
              </a:lnSpc>
              <a:spcBef>
                <a:spcPts val="940"/>
              </a:spcBef>
              <a:spcAft>
                <a:spcPts val="0"/>
              </a:spcAft>
              <a:buClr>
                <a:schemeClr val="dk1"/>
              </a:buClr>
              <a:buSzPts val="1700"/>
              <a:buFont typeface="Noto Sans Symbols"/>
              <a:buChar char="◆"/>
            </a:pPr>
            <a:r>
              <a:rPr lang="en-US" sz="1700">
                <a:latin typeface="Tahoma"/>
                <a:ea typeface="Tahoma"/>
                <a:cs typeface="Tahoma"/>
                <a:sym typeface="Tahoma"/>
              </a:rPr>
              <a:t>Insert a bullet point giving an example of what you did in this area this year.</a:t>
            </a:r>
            <a:endParaRPr sz="1700">
              <a:latin typeface="Tahoma"/>
              <a:ea typeface="Tahoma"/>
              <a:cs typeface="Tahoma"/>
              <a:sym typeface="Tahoma"/>
            </a:endParaRPr>
          </a:p>
          <a:p>
            <a:pPr indent="0" lvl="0" marL="0" rtl="0" algn="l">
              <a:lnSpc>
                <a:spcPct val="100000"/>
              </a:lnSpc>
              <a:spcBef>
                <a:spcPts val="940"/>
              </a:spcBef>
              <a:spcAft>
                <a:spcPts val="0"/>
              </a:spcAft>
              <a:buClr>
                <a:schemeClr val="dk1"/>
              </a:buClr>
              <a:buSzPts val="1700"/>
              <a:buNone/>
            </a:pPr>
            <a:r>
              <a:rPr lang="en-US" sz="1700">
                <a:latin typeface="Tahoma"/>
                <a:ea typeface="Tahoma"/>
                <a:cs typeface="Tahoma"/>
                <a:sym typeface="Tahoma"/>
              </a:rPr>
              <a:t>It’s great practice, once a month, to place content here from your latest blog entry or e-newsletter, so that at the end of the year, you’re annual report is done!</a:t>
            </a:r>
            <a:endParaRPr/>
          </a:p>
        </p:txBody>
      </p:sp>
      <p:sp>
        <p:nvSpPr>
          <p:cNvPr id="259" name="Google Shape;259;p13"/>
          <p:cNvSpPr txBox="1"/>
          <p:nvPr/>
        </p:nvSpPr>
        <p:spPr>
          <a:xfrm>
            <a:off x="262213" y="435483"/>
            <a:ext cx="6830132" cy="186204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500"/>
              <a:buFont typeface="Arial"/>
              <a:buNone/>
            </a:pPr>
            <a:r>
              <a:rPr b="0" i="0" lang="en-US" sz="4500" u="none" cap="none" strike="noStrike">
                <a:solidFill>
                  <a:srgbClr val="00B0F0"/>
                </a:solidFill>
                <a:latin typeface="Tahoma"/>
                <a:ea typeface="Tahoma"/>
                <a:cs typeface="Tahoma"/>
                <a:sym typeface="Tahoma"/>
              </a:rPr>
              <a:t>INSPIRING PHRASE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500"/>
              <a:buFont typeface="Arial"/>
              <a:buNone/>
            </a:pPr>
            <a:r>
              <a:rPr b="0" i="0" lang="en-US" sz="3500" u="none" cap="none" strike="noStrike">
                <a:solidFill>
                  <a:schemeClr val="dk1"/>
                </a:solidFill>
                <a:latin typeface="Tahoma"/>
                <a:ea typeface="Tahoma"/>
                <a:cs typeface="Tahoma"/>
                <a:sym typeface="Tahoma"/>
              </a:rPr>
              <a:t>Name of Program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500"/>
              <a:buFont typeface="Arial"/>
              <a:buNone/>
            </a:pPr>
            <a:r>
              <a:rPr b="0" i="0" lang="en-US" sz="3500" u="none" cap="none" strike="noStrike">
                <a:solidFill>
                  <a:schemeClr val="dk1"/>
                </a:solidFill>
                <a:latin typeface="Tahoma"/>
                <a:ea typeface="Tahoma"/>
                <a:cs typeface="Tahoma"/>
                <a:sym typeface="Tahoma"/>
              </a:rPr>
              <a:t>Activity Area 4</a:t>
            </a:r>
            <a:endParaRPr b="0" i="0" sz="1400" u="none" cap="none" strike="noStrike">
              <a:solidFill>
                <a:srgbClr val="000000"/>
              </a:solidFill>
              <a:latin typeface="Arial"/>
              <a:ea typeface="Arial"/>
              <a:cs typeface="Arial"/>
              <a:sym typeface="Arial"/>
            </a:endParaRPr>
          </a:p>
        </p:txBody>
      </p:sp>
      <p:sp>
        <p:nvSpPr>
          <p:cNvPr id="260" name="Google Shape;260;p13"/>
          <p:cNvSpPr txBox="1"/>
          <p:nvPr/>
        </p:nvSpPr>
        <p:spPr>
          <a:xfrm>
            <a:off x="177574" y="169473"/>
            <a:ext cx="6539175" cy="32316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B0F0"/>
                </a:solidFill>
                <a:latin typeface="Tahoma"/>
                <a:ea typeface="Tahoma"/>
                <a:cs typeface="Tahoma"/>
                <a:sym typeface="Tahoma"/>
              </a:rPr>
              <a:t>TITLE</a:t>
            </a:r>
            <a:endParaRPr b="0" i="0" sz="1400" u="none" cap="none" strike="noStrike">
              <a:solidFill>
                <a:srgbClr val="000000"/>
              </a:solidFill>
              <a:latin typeface="Arial"/>
              <a:ea typeface="Arial"/>
              <a:cs typeface="Arial"/>
              <a:sym typeface="Arial"/>
            </a:endParaRPr>
          </a:p>
        </p:txBody>
      </p:sp>
      <p:sp>
        <p:nvSpPr>
          <p:cNvPr id="261" name="Google Shape;261;p13"/>
          <p:cNvSpPr txBox="1"/>
          <p:nvPr/>
        </p:nvSpPr>
        <p:spPr>
          <a:xfrm>
            <a:off x="4731661" y="3573001"/>
            <a:ext cx="1627800" cy="1662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Calibri"/>
                <a:ea typeface="Calibri"/>
                <a:cs typeface="Calibri"/>
                <a:sym typeface="Calibri"/>
              </a:rPr>
              <a:t>51,000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children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received free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meals at our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centers in 2013</a:t>
            </a:r>
            <a:endParaRPr b="0" i="0" sz="1400" u="none" cap="none" strike="noStrike">
              <a:solidFill>
                <a:srgbClr val="000000"/>
              </a:solidFill>
              <a:latin typeface="Arial"/>
              <a:ea typeface="Arial"/>
              <a:cs typeface="Arial"/>
              <a:sym typeface="Arial"/>
            </a:endParaRPr>
          </a:p>
        </p:txBody>
      </p:sp>
      <p:pic>
        <p:nvPicPr>
          <p:cNvPr descr="AA026359.png" id="262" name="Google Shape;262;p13"/>
          <p:cNvPicPr preferRelativeResize="0"/>
          <p:nvPr/>
        </p:nvPicPr>
        <p:blipFill rotWithShape="1">
          <a:blip r:embed="rId3">
            <a:alphaModFix/>
          </a:blip>
          <a:srcRect b="0" l="0" r="0" t="0"/>
          <a:stretch/>
        </p:blipFill>
        <p:spPr>
          <a:xfrm>
            <a:off x="4152216" y="2229578"/>
            <a:ext cx="1349984" cy="1343424"/>
          </a:xfrm>
          <a:prstGeom prst="rect">
            <a:avLst/>
          </a:prstGeom>
          <a:noFill/>
          <a:ln>
            <a:noFill/>
          </a:ln>
        </p:spPr>
      </p:pic>
      <p:sp>
        <p:nvSpPr>
          <p:cNvPr id="263" name="Google Shape;263;p13"/>
          <p:cNvSpPr txBox="1"/>
          <p:nvPr/>
        </p:nvSpPr>
        <p:spPr>
          <a:xfrm>
            <a:off x="3" y="8886418"/>
            <a:ext cx="12042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Tahoma"/>
                <a:ea typeface="Tahoma"/>
                <a:cs typeface="Tahoma"/>
                <a:sym typeface="Tahoma"/>
              </a:rPr>
              <a:t>// Page 10</a:t>
            </a:r>
            <a:endParaRPr b="0" i="0" sz="1400" u="none" cap="none" strike="noStrike">
              <a:solidFill>
                <a:srgbClr val="000000"/>
              </a:solidFill>
              <a:latin typeface="Arial"/>
              <a:ea typeface="Arial"/>
              <a:cs typeface="Arial"/>
              <a:sym typeface="Arial"/>
            </a:endParaRPr>
          </a:p>
        </p:txBody>
      </p:sp>
      <p:pic>
        <p:nvPicPr>
          <p:cNvPr id="264" name="Google Shape;264;p13"/>
          <p:cNvPicPr preferRelativeResize="0"/>
          <p:nvPr/>
        </p:nvPicPr>
        <p:blipFill rotWithShape="1">
          <a:blip r:embed="rId4">
            <a:alphaModFix/>
          </a:blip>
          <a:srcRect b="0" l="0" r="0" t="0"/>
          <a:stretch/>
        </p:blipFill>
        <p:spPr>
          <a:xfrm>
            <a:off x="4599536" y="8441675"/>
            <a:ext cx="549050" cy="452161"/>
          </a:xfrm>
          <a:prstGeom prst="rect">
            <a:avLst/>
          </a:prstGeom>
          <a:noFill/>
          <a:ln>
            <a:noFill/>
          </a:ln>
        </p:spPr>
      </p:pic>
      <p:pic>
        <p:nvPicPr>
          <p:cNvPr id="265" name="Google Shape;265;p13"/>
          <p:cNvPicPr preferRelativeResize="0"/>
          <p:nvPr/>
        </p:nvPicPr>
        <p:blipFill rotWithShape="1">
          <a:blip r:embed="rId5">
            <a:alphaModFix/>
          </a:blip>
          <a:srcRect b="0" l="0" r="0" t="0"/>
          <a:stretch/>
        </p:blipFill>
        <p:spPr>
          <a:xfrm>
            <a:off x="5082914" y="8341214"/>
            <a:ext cx="1044925" cy="653075"/>
          </a:xfrm>
          <a:prstGeom prst="rect">
            <a:avLst/>
          </a:prstGeom>
          <a:noFill/>
          <a:ln>
            <a:noFill/>
          </a:ln>
        </p:spPr>
      </p:pic>
      <p:pic>
        <p:nvPicPr>
          <p:cNvPr id="266" name="Google Shape;266;p13"/>
          <p:cNvPicPr preferRelativeResize="0"/>
          <p:nvPr/>
        </p:nvPicPr>
        <p:blipFill rotWithShape="1">
          <a:blip r:embed="rId6">
            <a:alphaModFix/>
          </a:blip>
          <a:srcRect b="0" l="0" r="0" t="0"/>
          <a:stretch/>
        </p:blipFill>
        <p:spPr>
          <a:xfrm>
            <a:off x="6085650" y="8393222"/>
            <a:ext cx="549050" cy="549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4"/>
          <p:cNvSpPr txBox="1"/>
          <p:nvPr>
            <p:ph idx="1" type="body"/>
          </p:nvPr>
        </p:nvSpPr>
        <p:spPr>
          <a:xfrm>
            <a:off x="301487" y="3883264"/>
            <a:ext cx="6556513" cy="273564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700"/>
              <a:buNone/>
            </a:pPr>
            <a:r>
              <a:rPr lang="en-US" sz="1700">
                <a:latin typeface="Tahoma"/>
                <a:ea typeface="Tahoma"/>
                <a:cs typeface="Tahoma"/>
                <a:sym typeface="Tahoma"/>
              </a:rPr>
              <a:t>Insert a success story that relates to program / activity area 4. It can be a brief written testimonial, third-person story, or—better yet—a video showing your work in action. If it’s a video, keep it under 3 minutes and use professional sound and video recording equipment.”</a:t>
            </a:r>
            <a:endParaRPr sz="1700">
              <a:latin typeface="Tahoma"/>
              <a:ea typeface="Tahoma"/>
              <a:cs typeface="Tahoma"/>
              <a:sym typeface="Tahoma"/>
            </a:endParaRPr>
          </a:p>
        </p:txBody>
      </p:sp>
      <p:sp>
        <p:nvSpPr>
          <p:cNvPr id="273" name="Google Shape;273;p14"/>
          <p:cNvSpPr txBox="1"/>
          <p:nvPr/>
        </p:nvSpPr>
        <p:spPr>
          <a:xfrm>
            <a:off x="177574" y="169473"/>
            <a:ext cx="6539175" cy="32316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B0F0"/>
                </a:solidFill>
                <a:latin typeface="Tahoma"/>
                <a:ea typeface="Tahoma"/>
                <a:cs typeface="Tahoma"/>
                <a:sym typeface="Tahoma"/>
              </a:rPr>
              <a:t>TITLE</a:t>
            </a:r>
            <a:endParaRPr b="0" i="0" sz="1400" u="none" cap="none" strike="noStrike">
              <a:solidFill>
                <a:srgbClr val="000000"/>
              </a:solidFill>
              <a:latin typeface="Arial"/>
              <a:ea typeface="Arial"/>
              <a:cs typeface="Arial"/>
              <a:sym typeface="Arial"/>
            </a:endParaRPr>
          </a:p>
        </p:txBody>
      </p:sp>
      <p:grpSp>
        <p:nvGrpSpPr>
          <p:cNvPr id="274" name="Google Shape;274;p14"/>
          <p:cNvGrpSpPr/>
          <p:nvPr/>
        </p:nvGrpSpPr>
        <p:grpSpPr>
          <a:xfrm>
            <a:off x="401095" y="659223"/>
            <a:ext cx="6044556" cy="7485418"/>
            <a:chOff x="-4875451" y="4342089"/>
            <a:chExt cx="6044556" cy="8633700"/>
          </a:xfrm>
        </p:grpSpPr>
        <p:sp>
          <p:nvSpPr>
            <p:cNvPr id="275" name="Google Shape;275;p14"/>
            <p:cNvSpPr txBox="1"/>
            <p:nvPr/>
          </p:nvSpPr>
          <p:spPr>
            <a:xfrm>
              <a:off x="-4875451" y="4342089"/>
              <a:ext cx="2777100" cy="8633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00"/>
                <a:buFont typeface="Arial"/>
                <a:buNone/>
              </a:pPr>
              <a:r>
                <a:rPr b="0" i="0" lang="en-US" sz="35000" u="none" cap="none" strike="noStrike">
                  <a:solidFill>
                    <a:srgbClr val="00B0F0"/>
                  </a:solidFill>
                  <a:latin typeface="Merriweather Sans"/>
                  <a:ea typeface="Merriweather Sans"/>
                  <a:cs typeface="Merriweather Sans"/>
                  <a:sym typeface="Merriweather Sans"/>
                </a:rPr>
                <a:t>“</a:t>
              </a:r>
              <a:r>
                <a:rPr b="0" i="0" lang="en-US" sz="25000" u="none" cap="none" strike="noStrike">
                  <a:solidFill>
                    <a:srgbClr val="00B0F0"/>
                  </a:solidFill>
                  <a:latin typeface="EB Garamond"/>
                  <a:ea typeface="EB Garamond"/>
                  <a:cs typeface="EB Garamond"/>
                  <a:sym typeface="EB Garamond"/>
                </a:rPr>
                <a:t>     </a:t>
              </a:r>
              <a:endParaRPr b="0" i="0" sz="25000" u="none" cap="none" strike="noStrike">
                <a:solidFill>
                  <a:srgbClr val="00B0F0"/>
                </a:solidFill>
                <a:latin typeface="EB Garamond"/>
                <a:ea typeface="EB Garamond"/>
                <a:cs typeface="EB Garamond"/>
                <a:sym typeface="EB Garamond"/>
              </a:endParaRPr>
            </a:p>
          </p:txBody>
        </p:sp>
        <p:sp>
          <p:nvSpPr>
            <p:cNvPr id="276" name="Google Shape;276;p14"/>
            <p:cNvSpPr txBox="1"/>
            <p:nvPr/>
          </p:nvSpPr>
          <p:spPr>
            <a:xfrm>
              <a:off x="-2489995" y="5338114"/>
              <a:ext cx="3659100" cy="1938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B0F0"/>
                  </a:solidFill>
                  <a:latin typeface="Tahoma"/>
                  <a:ea typeface="Tahoma"/>
                  <a:cs typeface="Tahoma"/>
                  <a:sym typeface="Tahoma"/>
                </a:rPr>
                <a:t>Insert a success story. First-person testimonials are especially powerful.</a:t>
              </a:r>
              <a:endParaRPr b="0" i="0" sz="3000" u="none" cap="none" strike="noStrike">
                <a:solidFill>
                  <a:srgbClr val="00B0F0"/>
                </a:solidFill>
                <a:latin typeface="Tahoma"/>
                <a:ea typeface="Tahoma"/>
                <a:cs typeface="Tahoma"/>
                <a:sym typeface="Tahoma"/>
              </a:endParaRPr>
            </a:p>
          </p:txBody>
        </p:sp>
      </p:grpSp>
      <p:sp>
        <p:nvSpPr>
          <p:cNvPr id="277" name="Google Shape;277;p14"/>
          <p:cNvSpPr/>
          <p:nvPr/>
        </p:nvSpPr>
        <p:spPr>
          <a:xfrm>
            <a:off x="401107" y="5557889"/>
            <a:ext cx="6098805" cy="2479267"/>
          </a:xfrm>
          <a:prstGeom prst="rect">
            <a:avLst/>
          </a:prstGeom>
          <a:solidFill>
            <a:schemeClr val="lt2"/>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8" name="Google Shape;278;p14"/>
          <p:cNvSpPr txBox="1"/>
          <p:nvPr/>
        </p:nvSpPr>
        <p:spPr>
          <a:xfrm>
            <a:off x="4251039" y="6905939"/>
            <a:ext cx="2169505" cy="10121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00"/>
              <a:buFont typeface="Arial"/>
              <a:buNone/>
            </a:pPr>
            <a:r>
              <a:rPr b="0" i="0" lang="en-US" sz="1300" u="none" cap="none" strike="noStrike">
                <a:solidFill>
                  <a:schemeClr val="dk1"/>
                </a:solidFill>
                <a:latin typeface="Tahoma"/>
                <a:ea typeface="Tahoma"/>
                <a:cs typeface="Tahoma"/>
                <a:sym typeface="Tahoma"/>
              </a:rPr>
              <a:t>Insert a caption so readers know what is happening in the photo. Make sure you have releases from anyone shown in the photo. </a:t>
            </a:r>
            <a:endParaRPr b="0" i="0" sz="1300" u="none" cap="none" strike="noStrike">
              <a:solidFill>
                <a:schemeClr val="dk1"/>
              </a:solidFill>
              <a:latin typeface="Tahoma"/>
              <a:ea typeface="Tahoma"/>
              <a:cs typeface="Tahoma"/>
              <a:sym typeface="Tahoma"/>
            </a:endParaRPr>
          </a:p>
        </p:txBody>
      </p:sp>
      <p:pic>
        <p:nvPicPr>
          <p:cNvPr descr="8201709901_997c1727d9.jpg" id="279" name="Google Shape;279;p14"/>
          <p:cNvPicPr preferRelativeResize="0"/>
          <p:nvPr/>
        </p:nvPicPr>
        <p:blipFill rotWithShape="1">
          <a:blip r:embed="rId3">
            <a:alphaModFix/>
          </a:blip>
          <a:srcRect b="0" l="0" r="0" t="0"/>
          <a:stretch/>
        </p:blipFill>
        <p:spPr>
          <a:xfrm>
            <a:off x="401109" y="5557888"/>
            <a:ext cx="3722623" cy="2479267"/>
          </a:xfrm>
          <a:prstGeom prst="rect">
            <a:avLst/>
          </a:prstGeom>
          <a:noFill/>
          <a:ln>
            <a:noFill/>
          </a:ln>
        </p:spPr>
      </p:pic>
      <p:sp>
        <p:nvSpPr>
          <p:cNvPr id="280" name="Google Shape;280;p14"/>
          <p:cNvSpPr txBox="1"/>
          <p:nvPr/>
        </p:nvSpPr>
        <p:spPr>
          <a:xfrm>
            <a:off x="375288" y="7806745"/>
            <a:ext cx="2487229"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Calibri"/>
                <a:ea typeface="Calibri"/>
                <a:cs typeface="Calibri"/>
                <a:sym typeface="Calibri"/>
              </a:rPr>
              <a:t>© </a:t>
            </a:r>
            <a:r>
              <a:rPr b="0" i="0" lang="en-US" sz="1000" u="sng" cap="none" strike="noStrike">
                <a:solidFill>
                  <a:schemeClr val="lt1"/>
                </a:solidFill>
                <a:latin typeface="Calibri"/>
                <a:ea typeface="Calibri"/>
                <a:cs typeface="Calibri"/>
                <a:sym typeface="Calibri"/>
                <a:hlinkClick r:id="rId4">
                  <a:extLst>
                    <a:ext uri="{A12FA001-AC4F-418D-AE19-62706E023703}">
                      <ahyp:hlinkClr val="tx"/>
                    </a:ext>
                  </a:extLst>
                </a:hlinkClick>
              </a:rPr>
              <a:t>d-olwen-dee </a:t>
            </a:r>
            <a:r>
              <a:rPr b="0" i="0" lang="en-US" sz="1000" u="none" cap="none" strike="noStrike">
                <a:solidFill>
                  <a:schemeClr val="lt1"/>
                </a:solidFill>
                <a:latin typeface="Calibri"/>
                <a:ea typeface="Calibri"/>
                <a:cs typeface="Calibri"/>
                <a:sym typeface="Calibri"/>
              </a:rPr>
              <a:t>/ Creative Commons License</a:t>
            </a:r>
            <a:endParaRPr b="0" i="0" sz="1000" u="none" cap="none" strike="noStrike">
              <a:solidFill>
                <a:schemeClr val="lt1"/>
              </a:solidFill>
              <a:latin typeface="Calibri"/>
              <a:ea typeface="Calibri"/>
              <a:cs typeface="Calibri"/>
              <a:sym typeface="Calibri"/>
            </a:endParaRPr>
          </a:p>
        </p:txBody>
      </p:sp>
      <p:sp>
        <p:nvSpPr>
          <p:cNvPr id="281" name="Google Shape;281;p14"/>
          <p:cNvSpPr txBox="1"/>
          <p:nvPr/>
        </p:nvSpPr>
        <p:spPr>
          <a:xfrm>
            <a:off x="3" y="8886418"/>
            <a:ext cx="12042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Tahoma"/>
                <a:ea typeface="Tahoma"/>
                <a:cs typeface="Tahoma"/>
                <a:sym typeface="Tahoma"/>
              </a:rPr>
              <a:t>// Page 11</a:t>
            </a:r>
            <a:endParaRPr b="0" i="0" sz="1400" u="none" cap="none" strike="noStrike">
              <a:solidFill>
                <a:srgbClr val="000000"/>
              </a:solidFill>
              <a:latin typeface="Arial"/>
              <a:ea typeface="Arial"/>
              <a:cs typeface="Arial"/>
              <a:sym typeface="Arial"/>
            </a:endParaRPr>
          </a:p>
        </p:txBody>
      </p:sp>
      <p:pic>
        <p:nvPicPr>
          <p:cNvPr id="282" name="Google Shape;282;p14"/>
          <p:cNvPicPr preferRelativeResize="0"/>
          <p:nvPr/>
        </p:nvPicPr>
        <p:blipFill rotWithShape="1">
          <a:blip r:embed="rId5">
            <a:alphaModFix/>
          </a:blip>
          <a:srcRect b="0" l="0" r="0" t="0"/>
          <a:stretch/>
        </p:blipFill>
        <p:spPr>
          <a:xfrm>
            <a:off x="4599536" y="8441675"/>
            <a:ext cx="549050" cy="452161"/>
          </a:xfrm>
          <a:prstGeom prst="rect">
            <a:avLst/>
          </a:prstGeom>
          <a:noFill/>
          <a:ln>
            <a:noFill/>
          </a:ln>
        </p:spPr>
      </p:pic>
      <p:pic>
        <p:nvPicPr>
          <p:cNvPr id="283" name="Google Shape;283;p14"/>
          <p:cNvPicPr preferRelativeResize="0"/>
          <p:nvPr/>
        </p:nvPicPr>
        <p:blipFill rotWithShape="1">
          <a:blip r:embed="rId6">
            <a:alphaModFix/>
          </a:blip>
          <a:srcRect b="0" l="0" r="0" t="0"/>
          <a:stretch/>
        </p:blipFill>
        <p:spPr>
          <a:xfrm>
            <a:off x="5082914" y="8341214"/>
            <a:ext cx="1044925" cy="653075"/>
          </a:xfrm>
          <a:prstGeom prst="rect">
            <a:avLst/>
          </a:prstGeom>
          <a:noFill/>
          <a:ln>
            <a:noFill/>
          </a:ln>
        </p:spPr>
      </p:pic>
      <p:pic>
        <p:nvPicPr>
          <p:cNvPr id="284" name="Google Shape;284;p14"/>
          <p:cNvPicPr preferRelativeResize="0"/>
          <p:nvPr/>
        </p:nvPicPr>
        <p:blipFill rotWithShape="1">
          <a:blip r:embed="rId7">
            <a:alphaModFix/>
          </a:blip>
          <a:srcRect b="0" l="0" r="0" t="0"/>
          <a:stretch/>
        </p:blipFill>
        <p:spPr>
          <a:xfrm>
            <a:off x="6085650" y="8393222"/>
            <a:ext cx="549050" cy="549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5"/>
          <p:cNvSpPr txBox="1"/>
          <p:nvPr/>
        </p:nvSpPr>
        <p:spPr>
          <a:xfrm>
            <a:off x="262213" y="177487"/>
            <a:ext cx="5710864" cy="7848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500"/>
              <a:buFont typeface="Arial"/>
              <a:buNone/>
            </a:pPr>
            <a:r>
              <a:rPr b="0" i="0" lang="en-US" sz="4500" u="none" cap="none" strike="noStrike">
                <a:solidFill>
                  <a:srgbClr val="00B0F0"/>
                </a:solidFill>
                <a:latin typeface="Tahoma"/>
                <a:ea typeface="Tahoma"/>
                <a:cs typeface="Tahoma"/>
                <a:sym typeface="Tahoma"/>
              </a:rPr>
              <a:t>202</a:t>
            </a:r>
            <a:r>
              <a:rPr lang="en-US" sz="4500">
                <a:solidFill>
                  <a:srgbClr val="00B0F0"/>
                </a:solidFill>
                <a:latin typeface="Tahoma"/>
                <a:ea typeface="Tahoma"/>
                <a:cs typeface="Tahoma"/>
                <a:sym typeface="Tahoma"/>
              </a:rPr>
              <a:t>3</a:t>
            </a:r>
            <a:r>
              <a:rPr b="0" i="0" lang="en-US" sz="4500" u="none" cap="none" strike="noStrike">
                <a:solidFill>
                  <a:srgbClr val="00B0F0"/>
                </a:solidFill>
                <a:latin typeface="Tahoma"/>
                <a:ea typeface="Tahoma"/>
                <a:cs typeface="Tahoma"/>
                <a:sym typeface="Tahoma"/>
              </a:rPr>
              <a:t> FINANCIALS</a:t>
            </a:r>
            <a:endParaRPr b="0" i="0" sz="1400" u="none" cap="none" strike="noStrike">
              <a:solidFill>
                <a:srgbClr val="000000"/>
              </a:solidFill>
              <a:latin typeface="Arial"/>
              <a:ea typeface="Arial"/>
              <a:cs typeface="Arial"/>
              <a:sym typeface="Arial"/>
            </a:endParaRPr>
          </a:p>
        </p:txBody>
      </p:sp>
      <p:graphicFrame>
        <p:nvGraphicFramePr>
          <p:cNvPr id="290" name="Google Shape;290;p15"/>
          <p:cNvGraphicFramePr/>
          <p:nvPr/>
        </p:nvGraphicFramePr>
        <p:xfrm>
          <a:off x="511766" y="1489887"/>
          <a:ext cx="3000000" cy="3000000"/>
        </p:xfrm>
        <a:graphic>
          <a:graphicData uri="http://schemas.openxmlformats.org/drawingml/2006/table">
            <a:tbl>
              <a:tblPr bandRow="1" firstRow="1">
                <a:noFill/>
                <a:tableStyleId>{C3022BC4-4D5C-4729-9F15-13D005357F11}</a:tableStyleId>
              </a:tblPr>
              <a:tblGrid>
                <a:gridCol w="2286000"/>
                <a:gridCol w="2286000"/>
              </a:tblGrid>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Revenue</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bl>
          </a:graphicData>
        </a:graphic>
      </p:graphicFrame>
      <p:sp>
        <p:nvSpPr>
          <p:cNvPr id="291" name="Google Shape;291;p15"/>
          <p:cNvSpPr txBox="1"/>
          <p:nvPr/>
        </p:nvSpPr>
        <p:spPr>
          <a:xfrm>
            <a:off x="177574" y="169473"/>
            <a:ext cx="6539175" cy="32316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B0F0"/>
                </a:solidFill>
                <a:latin typeface="Tahoma"/>
                <a:ea typeface="Tahoma"/>
                <a:cs typeface="Tahoma"/>
                <a:sym typeface="Tahoma"/>
              </a:rPr>
              <a:t>TITLE</a:t>
            </a:r>
            <a:endParaRPr b="0" i="0" sz="1400" u="none" cap="none" strike="noStrike">
              <a:solidFill>
                <a:srgbClr val="000000"/>
              </a:solidFill>
              <a:latin typeface="Arial"/>
              <a:ea typeface="Arial"/>
              <a:cs typeface="Arial"/>
              <a:sym typeface="Arial"/>
            </a:endParaRPr>
          </a:p>
        </p:txBody>
      </p:sp>
      <p:pic>
        <p:nvPicPr>
          <p:cNvPr id="292" name="Google Shape;292;p15"/>
          <p:cNvPicPr preferRelativeResize="0"/>
          <p:nvPr/>
        </p:nvPicPr>
        <p:blipFill rotWithShape="1">
          <a:blip r:embed="rId3">
            <a:alphaModFix/>
          </a:blip>
          <a:srcRect b="0" l="0" r="0" t="0"/>
          <a:stretch/>
        </p:blipFill>
        <p:spPr>
          <a:xfrm>
            <a:off x="2026109" y="5888728"/>
            <a:ext cx="4572000" cy="3048000"/>
          </a:xfrm>
          <a:prstGeom prst="rect">
            <a:avLst/>
          </a:prstGeom>
          <a:noFill/>
          <a:ln>
            <a:noFill/>
          </a:ln>
        </p:spPr>
      </p:pic>
      <p:sp>
        <p:nvSpPr>
          <p:cNvPr id="293" name="Google Shape;293;p15"/>
          <p:cNvSpPr txBox="1"/>
          <p:nvPr/>
        </p:nvSpPr>
        <p:spPr>
          <a:xfrm>
            <a:off x="3710513" y="7561289"/>
            <a:ext cx="583663"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55%</a:t>
            </a:r>
            <a:endParaRPr b="0" i="0" sz="1800" u="none" cap="none" strike="noStrike">
              <a:solidFill>
                <a:schemeClr val="dk1"/>
              </a:solidFill>
              <a:latin typeface="Calibri"/>
              <a:ea typeface="Calibri"/>
              <a:cs typeface="Calibri"/>
              <a:sym typeface="Calibri"/>
            </a:endParaRPr>
          </a:p>
        </p:txBody>
      </p:sp>
      <p:sp>
        <p:nvSpPr>
          <p:cNvPr id="294" name="Google Shape;294;p15"/>
          <p:cNvSpPr txBox="1"/>
          <p:nvPr/>
        </p:nvSpPr>
        <p:spPr>
          <a:xfrm>
            <a:off x="2797766" y="7930621"/>
            <a:ext cx="583663"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21%</a:t>
            </a:r>
            <a:endParaRPr b="0" i="0" sz="1800" u="none" cap="none" strike="noStrike">
              <a:solidFill>
                <a:schemeClr val="lt1"/>
              </a:solidFill>
              <a:latin typeface="Calibri"/>
              <a:ea typeface="Calibri"/>
              <a:cs typeface="Calibri"/>
              <a:sym typeface="Calibri"/>
            </a:endParaRPr>
          </a:p>
        </p:txBody>
      </p:sp>
      <p:sp>
        <p:nvSpPr>
          <p:cNvPr id="295" name="Google Shape;295;p15"/>
          <p:cNvSpPr txBox="1"/>
          <p:nvPr/>
        </p:nvSpPr>
        <p:spPr>
          <a:xfrm>
            <a:off x="2505934" y="7039243"/>
            <a:ext cx="583663"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14%</a:t>
            </a:r>
            <a:endParaRPr b="0" i="0" sz="1800" u="none" cap="none" strike="noStrike">
              <a:solidFill>
                <a:schemeClr val="dk1"/>
              </a:solidFill>
              <a:latin typeface="Calibri"/>
              <a:ea typeface="Calibri"/>
              <a:cs typeface="Calibri"/>
              <a:sym typeface="Calibri"/>
            </a:endParaRPr>
          </a:p>
        </p:txBody>
      </p:sp>
      <p:sp>
        <p:nvSpPr>
          <p:cNvPr id="296" name="Google Shape;296;p15"/>
          <p:cNvSpPr txBox="1"/>
          <p:nvPr/>
        </p:nvSpPr>
        <p:spPr>
          <a:xfrm>
            <a:off x="2956502" y="6663858"/>
            <a:ext cx="466794"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9%</a:t>
            </a:r>
            <a:endParaRPr b="0" i="0" sz="1800" u="none" cap="none" strike="noStrike">
              <a:solidFill>
                <a:schemeClr val="dk1"/>
              </a:solidFill>
              <a:latin typeface="Calibri"/>
              <a:ea typeface="Calibri"/>
              <a:cs typeface="Calibri"/>
              <a:sym typeface="Calibri"/>
            </a:endParaRPr>
          </a:p>
        </p:txBody>
      </p:sp>
      <p:sp>
        <p:nvSpPr>
          <p:cNvPr id="297" name="Google Shape;297;p15"/>
          <p:cNvSpPr txBox="1"/>
          <p:nvPr/>
        </p:nvSpPr>
        <p:spPr>
          <a:xfrm>
            <a:off x="511780" y="5984086"/>
            <a:ext cx="1705500" cy="2446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Tahoma"/>
                <a:ea typeface="Tahoma"/>
                <a:cs typeface="Tahoma"/>
                <a:sym typeface="Tahoma"/>
              </a:rPr>
              <a:t>Include a brief narrative explaining where your financials came from, how they were audited, and what they mean overall. </a:t>
            </a:r>
            <a:endParaRPr b="0" i="0" sz="1700" u="none" cap="none" strike="noStrike">
              <a:solidFill>
                <a:schemeClr val="dk1"/>
              </a:solidFill>
              <a:latin typeface="Tahoma"/>
              <a:ea typeface="Tahoma"/>
              <a:cs typeface="Tahoma"/>
              <a:sym typeface="Tahoma"/>
            </a:endParaRPr>
          </a:p>
        </p:txBody>
      </p:sp>
      <p:sp>
        <p:nvSpPr>
          <p:cNvPr id="298" name="Google Shape;298;p15"/>
          <p:cNvSpPr txBox="1"/>
          <p:nvPr/>
        </p:nvSpPr>
        <p:spPr>
          <a:xfrm>
            <a:off x="3282037" y="6211217"/>
            <a:ext cx="466794"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1%</a:t>
            </a:r>
            <a:endParaRPr b="0" i="0" sz="1800" u="none" cap="none" strike="noStrike">
              <a:solidFill>
                <a:schemeClr val="dk1"/>
              </a:solidFill>
              <a:latin typeface="Calibri"/>
              <a:ea typeface="Calibri"/>
              <a:cs typeface="Calibri"/>
              <a:sym typeface="Calibri"/>
            </a:endParaRPr>
          </a:p>
        </p:txBody>
      </p:sp>
      <p:sp>
        <p:nvSpPr>
          <p:cNvPr id="299" name="Google Shape;299;p15"/>
          <p:cNvSpPr txBox="1"/>
          <p:nvPr/>
        </p:nvSpPr>
        <p:spPr>
          <a:xfrm rot="300000">
            <a:off x="3133432" y="1453055"/>
            <a:ext cx="3364430" cy="2286000"/>
          </a:xfrm>
          <a:prstGeom prst="rect">
            <a:avLst/>
          </a:prstGeom>
          <a:solidFill>
            <a:srgbClr val="FFFFA7"/>
          </a:solidFill>
          <a:ln>
            <a:noFill/>
          </a:ln>
          <a:effectLst>
            <a:outerShdw blurRad="317500" rotWithShape="0" algn="tr" dir="8100000" dist="241300">
              <a:srgbClr val="000000">
                <a:alpha val="2352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0" name="Google Shape;300;p15"/>
          <p:cNvSpPr txBox="1"/>
          <p:nvPr/>
        </p:nvSpPr>
        <p:spPr>
          <a:xfrm rot="300000">
            <a:off x="3256051" y="1622185"/>
            <a:ext cx="3120552" cy="19389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Merriweather Sans"/>
                <a:ea typeface="Merriweather Sans"/>
                <a:cs typeface="Merriweather Sans"/>
                <a:sym typeface="Merriweather Sans"/>
              </a:rPr>
              <a:t>Once a month, update the specific charts you plan to include and have your CFO and ED review them to avoid surprises at year’s end.</a:t>
            </a:r>
            <a:endParaRPr b="0" i="0" sz="2000" u="none" cap="none" strike="noStrike">
              <a:solidFill>
                <a:schemeClr val="dk1"/>
              </a:solidFill>
              <a:latin typeface="Merriweather Sans"/>
              <a:ea typeface="Merriweather Sans"/>
              <a:cs typeface="Merriweather Sans"/>
              <a:sym typeface="Merriweather Sans"/>
            </a:endParaRPr>
          </a:p>
        </p:txBody>
      </p:sp>
      <p:sp>
        <p:nvSpPr>
          <p:cNvPr id="301" name="Google Shape;301;p15"/>
          <p:cNvSpPr/>
          <p:nvPr/>
        </p:nvSpPr>
        <p:spPr>
          <a:xfrm>
            <a:off x="4806460" y="1348330"/>
            <a:ext cx="284813" cy="283114"/>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2" name="Google Shape;302;p15"/>
          <p:cNvSpPr txBox="1"/>
          <p:nvPr/>
        </p:nvSpPr>
        <p:spPr>
          <a:xfrm>
            <a:off x="3" y="8886418"/>
            <a:ext cx="12042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Tahoma"/>
                <a:ea typeface="Tahoma"/>
                <a:cs typeface="Tahoma"/>
                <a:sym typeface="Tahoma"/>
              </a:rPr>
              <a:t>// Page 12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graphicFrame>
        <p:nvGraphicFramePr>
          <p:cNvPr id="307" name="Google Shape;307;p16"/>
          <p:cNvGraphicFramePr/>
          <p:nvPr/>
        </p:nvGraphicFramePr>
        <p:xfrm>
          <a:off x="488204" y="1212045"/>
          <a:ext cx="3000000" cy="3000000"/>
        </p:xfrm>
        <a:graphic>
          <a:graphicData uri="http://schemas.openxmlformats.org/drawingml/2006/table">
            <a:tbl>
              <a:tblPr bandRow="1" firstRow="1">
                <a:noFill/>
                <a:tableStyleId>{C3022BC4-4D5C-4729-9F15-13D005357F11}</a:tableStyleId>
              </a:tblPr>
              <a:tblGrid>
                <a:gridCol w="2286000"/>
                <a:gridCol w="2286000"/>
              </a:tblGrid>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Expense</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bl>
          </a:graphicData>
        </a:graphic>
      </p:graphicFrame>
      <p:sp>
        <p:nvSpPr>
          <p:cNvPr id="308" name="Google Shape;308;p16"/>
          <p:cNvSpPr txBox="1"/>
          <p:nvPr/>
        </p:nvSpPr>
        <p:spPr>
          <a:xfrm>
            <a:off x="177574" y="169473"/>
            <a:ext cx="6539175" cy="32316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B0F0"/>
                </a:solidFill>
                <a:latin typeface="Tahoma"/>
                <a:ea typeface="Tahoma"/>
                <a:cs typeface="Tahoma"/>
                <a:sym typeface="Tahoma"/>
              </a:rPr>
              <a:t>TITLE</a:t>
            </a:r>
            <a:endParaRPr b="0" i="0" sz="1400" u="none" cap="none" strike="noStrike">
              <a:solidFill>
                <a:srgbClr val="000000"/>
              </a:solidFill>
              <a:latin typeface="Arial"/>
              <a:ea typeface="Arial"/>
              <a:cs typeface="Arial"/>
              <a:sym typeface="Arial"/>
            </a:endParaRPr>
          </a:p>
        </p:txBody>
      </p:sp>
      <p:pic>
        <p:nvPicPr>
          <p:cNvPr id="309" name="Google Shape;309;p16"/>
          <p:cNvPicPr preferRelativeResize="0"/>
          <p:nvPr/>
        </p:nvPicPr>
        <p:blipFill rotWithShape="1">
          <a:blip r:embed="rId3">
            <a:alphaModFix/>
          </a:blip>
          <a:srcRect b="0" l="0" r="0" t="0"/>
          <a:stretch/>
        </p:blipFill>
        <p:spPr>
          <a:xfrm>
            <a:off x="865970" y="6010803"/>
            <a:ext cx="5732100" cy="3048000"/>
          </a:xfrm>
          <a:prstGeom prst="rect">
            <a:avLst/>
          </a:prstGeom>
          <a:noFill/>
          <a:ln>
            <a:noFill/>
          </a:ln>
        </p:spPr>
      </p:pic>
      <p:sp>
        <p:nvSpPr>
          <p:cNvPr id="310" name="Google Shape;310;p16"/>
          <p:cNvSpPr txBox="1"/>
          <p:nvPr/>
        </p:nvSpPr>
        <p:spPr>
          <a:xfrm>
            <a:off x="3126850" y="7248602"/>
            <a:ext cx="583663"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40%</a:t>
            </a:r>
            <a:endParaRPr b="0" i="0" sz="1800" u="none" cap="none" strike="noStrike">
              <a:solidFill>
                <a:schemeClr val="dk1"/>
              </a:solidFill>
              <a:latin typeface="Calibri"/>
              <a:ea typeface="Calibri"/>
              <a:cs typeface="Calibri"/>
              <a:sym typeface="Calibri"/>
            </a:endParaRPr>
          </a:p>
        </p:txBody>
      </p:sp>
      <p:sp>
        <p:nvSpPr>
          <p:cNvPr id="311" name="Google Shape;311;p16"/>
          <p:cNvSpPr txBox="1"/>
          <p:nvPr/>
        </p:nvSpPr>
        <p:spPr>
          <a:xfrm>
            <a:off x="2460203" y="8115287"/>
            <a:ext cx="583663"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22%</a:t>
            </a:r>
            <a:endParaRPr b="0" i="0" sz="1800" u="none" cap="none" strike="noStrike">
              <a:solidFill>
                <a:schemeClr val="lt1"/>
              </a:solidFill>
              <a:latin typeface="Calibri"/>
              <a:ea typeface="Calibri"/>
              <a:cs typeface="Calibri"/>
              <a:sym typeface="Calibri"/>
            </a:endParaRPr>
          </a:p>
        </p:txBody>
      </p:sp>
      <p:sp>
        <p:nvSpPr>
          <p:cNvPr id="312" name="Google Shape;312;p16"/>
          <p:cNvSpPr txBox="1"/>
          <p:nvPr/>
        </p:nvSpPr>
        <p:spPr>
          <a:xfrm>
            <a:off x="1747309" y="7561289"/>
            <a:ext cx="583663"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20%</a:t>
            </a:r>
            <a:endParaRPr b="0" i="0" sz="1800" u="none" cap="none" strike="noStrike">
              <a:solidFill>
                <a:schemeClr val="dk1"/>
              </a:solidFill>
              <a:latin typeface="Calibri"/>
              <a:ea typeface="Calibri"/>
              <a:cs typeface="Calibri"/>
              <a:sym typeface="Calibri"/>
            </a:endParaRPr>
          </a:p>
        </p:txBody>
      </p:sp>
      <p:sp>
        <p:nvSpPr>
          <p:cNvPr id="313" name="Google Shape;313;p16"/>
          <p:cNvSpPr txBox="1"/>
          <p:nvPr/>
        </p:nvSpPr>
        <p:spPr>
          <a:xfrm>
            <a:off x="2039843" y="6879270"/>
            <a:ext cx="583663"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12%</a:t>
            </a:r>
            <a:endParaRPr b="0" i="0" sz="1800" u="none" cap="none" strike="noStrike">
              <a:solidFill>
                <a:schemeClr val="dk1"/>
              </a:solidFill>
              <a:latin typeface="Calibri"/>
              <a:ea typeface="Calibri"/>
              <a:cs typeface="Calibri"/>
              <a:sym typeface="Calibri"/>
            </a:endParaRPr>
          </a:p>
        </p:txBody>
      </p:sp>
      <p:sp>
        <p:nvSpPr>
          <p:cNvPr id="314" name="Google Shape;314;p16"/>
          <p:cNvSpPr txBox="1"/>
          <p:nvPr/>
        </p:nvSpPr>
        <p:spPr>
          <a:xfrm>
            <a:off x="2330972" y="6211217"/>
            <a:ext cx="466794"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6%</a:t>
            </a:r>
            <a:endParaRPr b="0" i="0" sz="1800" u="none" cap="none" strike="noStrike">
              <a:solidFill>
                <a:schemeClr val="dk1"/>
              </a:solidFill>
              <a:latin typeface="Calibri"/>
              <a:ea typeface="Calibri"/>
              <a:cs typeface="Calibri"/>
              <a:sym typeface="Calibri"/>
            </a:endParaRPr>
          </a:p>
        </p:txBody>
      </p:sp>
      <p:sp>
        <p:nvSpPr>
          <p:cNvPr id="315" name="Google Shape;315;p16"/>
          <p:cNvSpPr txBox="1"/>
          <p:nvPr/>
        </p:nvSpPr>
        <p:spPr>
          <a:xfrm>
            <a:off x="3" y="8886418"/>
            <a:ext cx="12042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Tahoma"/>
                <a:ea typeface="Tahoma"/>
                <a:cs typeface="Tahoma"/>
                <a:sym typeface="Tahoma"/>
              </a:rPr>
              <a:t>// Page 13</a:t>
            </a:r>
            <a:endParaRPr b="0" i="0" sz="1400" u="none" cap="none" strike="noStrike">
              <a:solidFill>
                <a:srgbClr val="000000"/>
              </a:solidFill>
              <a:latin typeface="Arial"/>
              <a:ea typeface="Arial"/>
              <a:cs typeface="Arial"/>
              <a:sym typeface="Arial"/>
            </a:endParaRPr>
          </a:p>
        </p:txBody>
      </p:sp>
      <p:sp>
        <p:nvSpPr>
          <p:cNvPr id="316" name="Google Shape;316;p16"/>
          <p:cNvSpPr txBox="1"/>
          <p:nvPr/>
        </p:nvSpPr>
        <p:spPr>
          <a:xfrm>
            <a:off x="262213" y="177487"/>
            <a:ext cx="5710800" cy="78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500"/>
              <a:buFont typeface="Arial"/>
              <a:buNone/>
            </a:pPr>
            <a:r>
              <a:rPr b="0" i="0" lang="en-US" sz="4500" u="none" cap="none" strike="noStrike">
                <a:solidFill>
                  <a:srgbClr val="00B0F0"/>
                </a:solidFill>
                <a:latin typeface="Tahoma"/>
                <a:ea typeface="Tahoma"/>
                <a:cs typeface="Tahoma"/>
                <a:sym typeface="Tahoma"/>
              </a:rPr>
              <a:t>202</a:t>
            </a:r>
            <a:r>
              <a:rPr lang="en-US" sz="4500">
                <a:solidFill>
                  <a:srgbClr val="00B0F0"/>
                </a:solidFill>
                <a:latin typeface="Tahoma"/>
                <a:ea typeface="Tahoma"/>
                <a:cs typeface="Tahoma"/>
                <a:sym typeface="Tahoma"/>
              </a:rPr>
              <a:t>3</a:t>
            </a:r>
            <a:r>
              <a:rPr b="0" i="0" lang="en-US" sz="4500" u="none" cap="none" strike="noStrike">
                <a:solidFill>
                  <a:srgbClr val="00B0F0"/>
                </a:solidFill>
                <a:latin typeface="Tahoma"/>
                <a:ea typeface="Tahoma"/>
                <a:cs typeface="Tahoma"/>
                <a:sym typeface="Tahoma"/>
              </a:rPr>
              <a:t> FINANCIALS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graphicFrame>
        <p:nvGraphicFramePr>
          <p:cNvPr id="321" name="Google Shape;321;p17"/>
          <p:cNvGraphicFramePr/>
          <p:nvPr/>
        </p:nvGraphicFramePr>
        <p:xfrm>
          <a:off x="488204" y="1212045"/>
          <a:ext cx="3000000" cy="3000000"/>
        </p:xfrm>
        <a:graphic>
          <a:graphicData uri="http://schemas.openxmlformats.org/drawingml/2006/table">
            <a:tbl>
              <a:tblPr bandRow="1" firstRow="1">
                <a:noFill/>
                <a:tableStyleId>{C3022BC4-4D5C-4729-9F15-13D005357F11}</a:tableStyleId>
              </a:tblPr>
              <a:tblGrid>
                <a:gridCol w="2286000"/>
                <a:gridCol w="2286000"/>
              </a:tblGrid>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Other Statistics</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bl>
          </a:graphicData>
        </a:graphic>
      </p:graphicFrame>
      <p:sp>
        <p:nvSpPr>
          <p:cNvPr id="322" name="Google Shape;322;p17"/>
          <p:cNvSpPr txBox="1"/>
          <p:nvPr/>
        </p:nvSpPr>
        <p:spPr>
          <a:xfrm>
            <a:off x="177574" y="169473"/>
            <a:ext cx="6539175" cy="32316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B0F0"/>
                </a:solidFill>
                <a:latin typeface="Tahoma"/>
                <a:ea typeface="Tahoma"/>
                <a:cs typeface="Tahoma"/>
                <a:sym typeface="Tahoma"/>
              </a:rPr>
              <a:t>TITLE</a:t>
            </a:r>
            <a:endParaRPr b="0" i="0" sz="1400" u="none" cap="none" strike="noStrike">
              <a:solidFill>
                <a:srgbClr val="000000"/>
              </a:solidFill>
              <a:latin typeface="Arial"/>
              <a:ea typeface="Arial"/>
              <a:cs typeface="Arial"/>
              <a:sym typeface="Arial"/>
            </a:endParaRPr>
          </a:p>
        </p:txBody>
      </p:sp>
      <p:sp>
        <p:nvSpPr>
          <p:cNvPr id="323" name="Google Shape;323;p17"/>
          <p:cNvSpPr txBox="1"/>
          <p:nvPr/>
        </p:nvSpPr>
        <p:spPr>
          <a:xfrm>
            <a:off x="488204" y="5756968"/>
            <a:ext cx="5251311" cy="29700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Tahoma"/>
                <a:ea typeface="Tahoma"/>
                <a:cs typeface="Tahoma"/>
                <a:sym typeface="Tahoma"/>
              </a:rPr>
              <a:t>You may choose to share additional data—about numbers of individuals served by your different program activities or locations, a more detailed breakdown of specific administrative expense versus program expense categories, or other data.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Tahoma"/>
                <a:ea typeface="Tahoma"/>
                <a:cs typeface="Tahoma"/>
                <a:sym typeface="Tahoma"/>
              </a:rPr>
              <a:t>See what data other nonprofit organizations like yours are sharing. You can also check with your state chapter of the </a:t>
            </a:r>
            <a:r>
              <a:rPr b="0" i="0" lang="en-US" sz="1700" u="sng" cap="none" strike="noStrike">
                <a:solidFill>
                  <a:srgbClr val="00B0F0"/>
                </a:solidFill>
                <a:latin typeface="Tahoma"/>
                <a:ea typeface="Tahoma"/>
                <a:cs typeface="Tahoma"/>
                <a:sym typeface="Tahoma"/>
                <a:hlinkClick r:id="rId3">
                  <a:extLst>
                    <a:ext uri="{A12FA001-AC4F-418D-AE19-62706E023703}">
                      <ahyp:hlinkClr val="tx"/>
                    </a:ext>
                  </a:extLst>
                </a:hlinkClick>
              </a:rPr>
              <a:t>Council of Nonprofits </a:t>
            </a:r>
            <a:r>
              <a:rPr b="0" i="0" lang="en-US" sz="1700" u="none" cap="none" strike="noStrike">
                <a:solidFill>
                  <a:schemeClr val="dk1"/>
                </a:solidFill>
                <a:latin typeface="Tahoma"/>
                <a:ea typeface="Tahoma"/>
                <a:cs typeface="Tahoma"/>
                <a:sym typeface="Tahoma"/>
              </a:rPr>
              <a:t>to learn more about what if any financial reporting requirements exist for your organization.</a:t>
            </a:r>
            <a:endParaRPr b="0" i="0" sz="1700" u="none" cap="none" strike="noStrike">
              <a:solidFill>
                <a:schemeClr val="dk1"/>
              </a:solidFill>
              <a:latin typeface="Tahoma"/>
              <a:ea typeface="Tahoma"/>
              <a:cs typeface="Tahoma"/>
              <a:sym typeface="Tahoma"/>
            </a:endParaRPr>
          </a:p>
        </p:txBody>
      </p:sp>
      <p:sp>
        <p:nvSpPr>
          <p:cNvPr id="324" name="Google Shape;324;p17"/>
          <p:cNvSpPr txBox="1"/>
          <p:nvPr/>
        </p:nvSpPr>
        <p:spPr>
          <a:xfrm>
            <a:off x="3" y="8886418"/>
            <a:ext cx="12042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Tahoma"/>
                <a:ea typeface="Tahoma"/>
                <a:cs typeface="Tahoma"/>
                <a:sym typeface="Tahoma"/>
              </a:rPr>
              <a:t>// Page 14</a:t>
            </a:r>
            <a:endParaRPr b="0" i="0" sz="1400" u="none" cap="none" strike="noStrike">
              <a:solidFill>
                <a:srgbClr val="000000"/>
              </a:solidFill>
              <a:latin typeface="Arial"/>
              <a:ea typeface="Arial"/>
              <a:cs typeface="Arial"/>
              <a:sym typeface="Arial"/>
            </a:endParaRPr>
          </a:p>
        </p:txBody>
      </p:sp>
      <p:sp>
        <p:nvSpPr>
          <p:cNvPr id="325" name="Google Shape;325;p17"/>
          <p:cNvSpPr txBox="1"/>
          <p:nvPr/>
        </p:nvSpPr>
        <p:spPr>
          <a:xfrm>
            <a:off x="262213" y="177487"/>
            <a:ext cx="5710800" cy="78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500"/>
              <a:buFont typeface="Arial"/>
              <a:buNone/>
            </a:pPr>
            <a:r>
              <a:rPr b="0" i="0" lang="en-US" sz="4500" u="none" cap="none" strike="noStrike">
                <a:solidFill>
                  <a:srgbClr val="00B0F0"/>
                </a:solidFill>
                <a:latin typeface="Tahoma"/>
                <a:ea typeface="Tahoma"/>
                <a:cs typeface="Tahoma"/>
                <a:sym typeface="Tahoma"/>
              </a:rPr>
              <a:t>202</a:t>
            </a:r>
            <a:r>
              <a:rPr lang="en-US" sz="4500">
                <a:solidFill>
                  <a:srgbClr val="00B0F0"/>
                </a:solidFill>
                <a:latin typeface="Tahoma"/>
                <a:ea typeface="Tahoma"/>
                <a:cs typeface="Tahoma"/>
                <a:sym typeface="Tahoma"/>
              </a:rPr>
              <a:t>3</a:t>
            </a:r>
            <a:r>
              <a:rPr b="0" i="0" lang="en-US" sz="4500" u="none" cap="none" strike="noStrike">
                <a:solidFill>
                  <a:srgbClr val="00B0F0"/>
                </a:solidFill>
                <a:latin typeface="Tahoma"/>
                <a:ea typeface="Tahoma"/>
                <a:cs typeface="Tahoma"/>
                <a:sym typeface="Tahoma"/>
              </a:rPr>
              <a:t> FINANCIALS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8"/>
          <p:cNvSpPr txBox="1"/>
          <p:nvPr/>
        </p:nvSpPr>
        <p:spPr>
          <a:xfrm>
            <a:off x="262213" y="177487"/>
            <a:ext cx="5710864" cy="7848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500"/>
              <a:buFont typeface="Arial"/>
              <a:buNone/>
            </a:pPr>
            <a:r>
              <a:rPr b="0" i="0" lang="en-US" sz="4500" u="none" cap="none" strike="noStrike">
                <a:solidFill>
                  <a:srgbClr val="00B0F0"/>
                </a:solidFill>
                <a:latin typeface="Tahoma"/>
                <a:ea typeface="Tahoma"/>
                <a:cs typeface="Tahoma"/>
                <a:sym typeface="Tahoma"/>
              </a:rPr>
              <a:t>THANK YOU</a:t>
            </a:r>
            <a:endParaRPr b="0" i="0" sz="1400" u="none" cap="none" strike="noStrike">
              <a:solidFill>
                <a:srgbClr val="000000"/>
              </a:solidFill>
              <a:latin typeface="Arial"/>
              <a:ea typeface="Arial"/>
              <a:cs typeface="Arial"/>
              <a:sym typeface="Arial"/>
            </a:endParaRPr>
          </a:p>
        </p:txBody>
      </p:sp>
      <p:sp>
        <p:nvSpPr>
          <p:cNvPr id="331" name="Google Shape;331;p18"/>
          <p:cNvSpPr txBox="1"/>
          <p:nvPr/>
        </p:nvSpPr>
        <p:spPr>
          <a:xfrm>
            <a:off x="177574" y="169473"/>
            <a:ext cx="6539175" cy="32316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B0F0"/>
                </a:solidFill>
                <a:latin typeface="Tahoma"/>
                <a:ea typeface="Tahoma"/>
                <a:cs typeface="Tahoma"/>
                <a:sym typeface="Tahoma"/>
              </a:rPr>
              <a:t>TITLE</a:t>
            </a:r>
            <a:endParaRPr b="0" i="0" sz="1400" u="none" cap="none" strike="noStrike">
              <a:solidFill>
                <a:srgbClr val="000000"/>
              </a:solidFill>
              <a:latin typeface="Arial"/>
              <a:ea typeface="Arial"/>
              <a:cs typeface="Arial"/>
              <a:sym typeface="Arial"/>
            </a:endParaRPr>
          </a:p>
        </p:txBody>
      </p:sp>
      <p:pic>
        <p:nvPicPr>
          <p:cNvPr descr="5616353751_bb98b1184d.jpg" id="332" name="Google Shape;332;p18"/>
          <p:cNvPicPr preferRelativeResize="0"/>
          <p:nvPr/>
        </p:nvPicPr>
        <p:blipFill rotWithShape="1">
          <a:blip r:embed="rId3">
            <a:alphaModFix/>
          </a:blip>
          <a:srcRect b="0" l="0" r="0" t="0"/>
          <a:stretch/>
        </p:blipFill>
        <p:spPr>
          <a:xfrm>
            <a:off x="254000" y="2184400"/>
            <a:ext cx="6350000" cy="4762500"/>
          </a:xfrm>
          <a:prstGeom prst="rect">
            <a:avLst/>
          </a:prstGeom>
          <a:noFill/>
          <a:ln>
            <a:noFill/>
          </a:ln>
        </p:spPr>
      </p:pic>
      <p:sp>
        <p:nvSpPr>
          <p:cNvPr id="333" name="Google Shape;333;p18"/>
          <p:cNvSpPr txBox="1"/>
          <p:nvPr/>
        </p:nvSpPr>
        <p:spPr>
          <a:xfrm>
            <a:off x="262213" y="6692900"/>
            <a:ext cx="3225162"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Calibri"/>
                <a:ea typeface="Calibri"/>
                <a:cs typeface="Calibri"/>
                <a:sym typeface="Calibri"/>
              </a:rPr>
              <a:t>© </a:t>
            </a:r>
            <a:r>
              <a:rPr b="0" i="0" lang="en-US" sz="1200" u="sng" cap="none" strike="noStrike">
                <a:solidFill>
                  <a:srgbClr val="FFFFFF"/>
                </a:solidFill>
                <a:latin typeface="Calibri"/>
                <a:ea typeface="Calibri"/>
                <a:cs typeface="Calibri"/>
                <a:sym typeface="Calibri"/>
                <a:hlinkClick r:id="rId4">
                  <a:extLst>
                    <a:ext uri="{A12FA001-AC4F-418D-AE19-62706E023703}">
                      <ahyp:hlinkClr val="tx"/>
                    </a:ext>
                  </a:extLst>
                </a:hlinkClick>
              </a:rPr>
              <a:t>vastateparksstaff</a:t>
            </a:r>
            <a:r>
              <a:rPr b="0" i="0" lang="en-US" sz="1200" u="none" cap="none" strike="noStrike">
                <a:solidFill>
                  <a:srgbClr val="FFFFFF"/>
                </a:solidFill>
                <a:latin typeface="Calibri"/>
                <a:ea typeface="Calibri"/>
                <a:cs typeface="Calibri"/>
                <a:sym typeface="Calibri"/>
              </a:rPr>
              <a:t> / Creative Commons License</a:t>
            </a:r>
            <a:endParaRPr b="0" i="0" sz="1200" u="none" cap="none" strike="noStrike">
              <a:solidFill>
                <a:srgbClr val="FFFFFF"/>
              </a:solidFill>
              <a:latin typeface="Calibri"/>
              <a:ea typeface="Calibri"/>
              <a:cs typeface="Calibri"/>
              <a:sym typeface="Calibri"/>
            </a:endParaRPr>
          </a:p>
        </p:txBody>
      </p:sp>
      <p:sp>
        <p:nvSpPr>
          <p:cNvPr id="334" name="Google Shape;334;p18"/>
          <p:cNvSpPr txBox="1"/>
          <p:nvPr/>
        </p:nvSpPr>
        <p:spPr>
          <a:xfrm>
            <a:off x="254000" y="1123910"/>
            <a:ext cx="6218444" cy="8771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Tahoma"/>
                <a:ea typeface="Tahoma"/>
                <a:cs typeface="Tahoma"/>
                <a:sym typeface="Tahoma"/>
              </a:rPr>
              <a:t>Thank all of your supporters for making all of your amazing achievements possible this year. </a:t>
            </a:r>
            <a:r>
              <a:rPr b="0" i="0" lang="en-US" sz="1700" u="sng" cap="none" strike="noStrike">
                <a:solidFill>
                  <a:schemeClr val="dk1"/>
                </a:solidFill>
                <a:latin typeface="Tahoma"/>
                <a:ea typeface="Tahoma"/>
                <a:cs typeface="Tahoma"/>
                <a:sym typeface="Tahoma"/>
              </a:rPr>
              <a:t>Link to a list of donors</a:t>
            </a:r>
            <a:r>
              <a:rPr b="0" i="0" lang="en-US" sz="1700" u="none" cap="none" strike="noStrike">
                <a:solidFill>
                  <a:schemeClr val="dk1"/>
                </a:solidFill>
                <a:latin typeface="Tahoma"/>
                <a:ea typeface="Tahoma"/>
                <a:cs typeface="Tahoma"/>
                <a:sym typeface="Tahoma"/>
              </a:rPr>
              <a:t> updated in real time on your website.</a:t>
            </a:r>
            <a:endParaRPr b="0" i="0" sz="1700" u="none" cap="none" strike="noStrike">
              <a:solidFill>
                <a:schemeClr val="dk1"/>
              </a:solidFill>
              <a:latin typeface="Tahoma"/>
              <a:ea typeface="Tahoma"/>
              <a:cs typeface="Tahoma"/>
              <a:sym typeface="Tahoma"/>
            </a:endParaRPr>
          </a:p>
        </p:txBody>
      </p:sp>
      <p:sp>
        <p:nvSpPr>
          <p:cNvPr id="335" name="Google Shape;335;p18"/>
          <p:cNvSpPr txBox="1"/>
          <p:nvPr/>
        </p:nvSpPr>
        <p:spPr>
          <a:xfrm rot="513991">
            <a:off x="3722437" y="6610987"/>
            <a:ext cx="2424999" cy="1477328"/>
          </a:xfrm>
          <a:prstGeom prst="rect">
            <a:avLst/>
          </a:prstGeom>
          <a:solidFill>
            <a:srgbClr val="FFFFA7"/>
          </a:solidFill>
          <a:ln>
            <a:noFill/>
          </a:ln>
          <a:effectLst>
            <a:outerShdw blurRad="317500" rotWithShape="0" algn="tl" dir="2700000" dist="457200">
              <a:srgbClr val="000000">
                <a:alpha val="26274"/>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6" name="Google Shape;336;p18"/>
          <p:cNvSpPr txBox="1"/>
          <p:nvPr/>
        </p:nvSpPr>
        <p:spPr>
          <a:xfrm rot="478947">
            <a:off x="3815921" y="6691025"/>
            <a:ext cx="2716855" cy="13234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Merriweather Sans"/>
                <a:ea typeface="Merriweather Sans"/>
                <a:cs typeface="Merriweather Sans"/>
                <a:sym typeface="Merriweather Sans"/>
              </a:rPr>
              <a:t>Insert a photo of some supporters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Merriweather Sans"/>
                <a:ea typeface="Merriweather Sans"/>
                <a:cs typeface="Merriweather Sans"/>
                <a:sym typeface="Merriweather Sans"/>
              </a:rPr>
              <a:t>engaged in your work.</a:t>
            </a:r>
            <a:endParaRPr b="0" i="0" sz="2000" u="none" cap="none" strike="noStrike">
              <a:solidFill>
                <a:schemeClr val="dk1"/>
              </a:solidFill>
              <a:latin typeface="Merriweather Sans"/>
              <a:ea typeface="Merriweather Sans"/>
              <a:cs typeface="Merriweather Sans"/>
              <a:sym typeface="Merriweather Sans"/>
            </a:endParaRPr>
          </a:p>
        </p:txBody>
      </p:sp>
      <p:sp>
        <p:nvSpPr>
          <p:cNvPr id="337" name="Google Shape;337;p18"/>
          <p:cNvSpPr/>
          <p:nvPr/>
        </p:nvSpPr>
        <p:spPr>
          <a:xfrm>
            <a:off x="5041324" y="6482607"/>
            <a:ext cx="284813" cy="283114"/>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8" name="Google Shape;338;p18"/>
          <p:cNvSpPr txBox="1"/>
          <p:nvPr/>
        </p:nvSpPr>
        <p:spPr>
          <a:xfrm>
            <a:off x="3" y="8886418"/>
            <a:ext cx="12042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Tahoma"/>
                <a:ea typeface="Tahoma"/>
                <a:cs typeface="Tahoma"/>
                <a:sym typeface="Tahoma"/>
              </a:rPr>
              <a:t>// Page 15</a:t>
            </a:r>
            <a:endParaRPr b="0" i="0" sz="1400" u="none" cap="none" strike="noStrike">
              <a:solidFill>
                <a:srgbClr val="000000"/>
              </a:solidFill>
              <a:latin typeface="Arial"/>
              <a:ea typeface="Arial"/>
              <a:cs typeface="Arial"/>
              <a:sym typeface="Arial"/>
            </a:endParaRPr>
          </a:p>
        </p:txBody>
      </p:sp>
      <p:pic>
        <p:nvPicPr>
          <p:cNvPr id="339" name="Google Shape;339;p18"/>
          <p:cNvPicPr preferRelativeResize="0"/>
          <p:nvPr/>
        </p:nvPicPr>
        <p:blipFill rotWithShape="1">
          <a:blip r:embed="rId5">
            <a:alphaModFix/>
          </a:blip>
          <a:srcRect b="0" l="0" r="0" t="0"/>
          <a:stretch/>
        </p:blipFill>
        <p:spPr>
          <a:xfrm>
            <a:off x="4599536" y="8441675"/>
            <a:ext cx="549050" cy="452161"/>
          </a:xfrm>
          <a:prstGeom prst="rect">
            <a:avLst/>
          </a:prstGeom>
          <a:noFill/>
          <a:ln>
            <a:noFill/>
          </a:ln>
        </p:spPr>
      </p:pic>
      <p:pic>
        <p:nvPicPr>
          <p:cNvPr id="340" name="Google Shape;340;p18"/>
          <p:cNvPicPr preferRelativeResize="0"/>
          <p:nvPr/>
        </p:nvPicPr>
        <p:blipFill rotWithShape="1">
          <a:blip r:embed="rId6">
            <a:alphaModFix/>
          </a:blip>
          <a:srcRect b="0" l="0" r="0" t="0"/>
          <a:stretch/>
        </p:blipFill>
        <p:spPr>
          <a:xfrm>
            <a:off x="5082914" y="8341214"/>
            <a:ext cx="1044925" cy="653075"/>
          </a:xfrm>
          <a:prstGeom prst="rect">
            <a:avLst/>
          </a:prstGeom>
          <a:noFill/>
          <a:ln>
            <a:noFill/>
          </a:ln>
        </p:spPr>
      </p:pic>
      <p:pic>
        <p:nvPicPr>
          <p:cNvPr id="341" name="Google Shape;341;p18"/>
          <p:cNvPicPr preferRelativeResize="0"/>
          <p:nvPr/>
        </p:nvPicPr>
        <p:blipFill rotWithShape="1">
          <a:blip r:embed="rId7">
            <a:alphaModFix/>
          </a:blip>
          <a:srcRect b="0" l="0" r="0" t="0"/>
          <a:stretch/>
        </p:blipFill>
        <p:spPr>
          <a:xfrm>
            <a:off x="6085650" y="8393222"/>
            <a:ext cx="549050" cy="549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cxnSp>
        <p:nvCxnSpPr>
          <p:cNvPr id="346" name="Google Shape;346;p19"/>
          <p:cNvCxnSpPr/>
          <p:nvPr/>
        </p:nvCxnSpPr>
        <p:spPr>
          <a:xfrm rot="10800000">
            <a:off x="3714048" y="1885559"/>
            <a:ext cx="757415" cy="937749"/>
          </a:xfrm>
          <a:prstGeom prst="straightConnector1">
            <a:avLst/>
          </a:prstGeom>
          <a:noFill/>
          <a:ln cap="flat" cmpd="dbl" w="50800">
            <a:solidFill>
              <a:srgbClr val="00B0F0"/>
            </a:solidFill>
            <a:prstDash val="solid"/>
            <a:bevel/>
            <a:headEnd len="sm" w="sm" type="none"/>
            <a:tailEnd len="med" w="med" type="stealth"/>
          </a:ln>
        </p:spPr>
      </p:cxnSp>
      <p:grpSp>
        <p:nvGrpSpPr>
          <p:cNvPr id="347" name="Google Shape;347;p19"/>
          <p:cNvGrpSpPr/>
          <p:nvPr/>
        </p:nvGrpSpPr>
        <p:grpSpPr>
          <a:xfrm>
            <a:off x="467389" y="6101901"/>
            <a:ext cx="5636811" cy="1693889"/>
            <a:chOff x="2188564" y="5741620"/>
            <a:chExt cx="3796088" cy="1693889"/>
          </a:xfrm>
        </p:grpSpPr>
        <p:sp>
          <p:nvSpPr>
            <p:cNvPr id="348" name="Google Shape;348;p19"/>
            <p:cNvSpPr/>
            <p:nvPr/>
          </p:nvSpPr>
          <p:spPr>
            <a:xfrm>
              <a:off x="2188564" y="5741620"/>
              <a:ext cx="3796088" cy="1693889"/>
            </a:xfrm>
            <a:prstGeom prst="rect">
              <a:avLst/>
            </a:prstGeom>
            <a:solidFill>
              <a:schemeClr val="lt2"/>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9" name="Google Shape;349;p19"/>
            <p:cNvSpPr/>
            <p:nvPr/>
          </p:nvSpPr>
          <p:spPr>
            <a:xfrm>
              <a:off x="2497919" y="6143019"/>
              <a:ext cx="1414800" cy="1015800"/>
            </a:xfrm>
            <a:prstGeom prst="rect">
              <a:avLst/>
            </a:prstGeom>
            <a:solidFill>
              <a:srgbClr val="595959"/>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0" name="Google Shape;350;p19"/>
            <p:cNvSpPr txBox="1"/>
            <p:nvPr/>
          </p:nvSpPr>
          <p:spPr>
            <a:xfrm>
              <a:off x="2675100" y="6354596"/>
              <a:ext cx="1324500" cy="55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B0F0"/>
                  </a:solidFill>
                  <a:latin typeface="Tahoma"/>
                  <a:ea typeface="Tahoma"/>
                  <a:cs typeface="Tahoma"/>
                  <a:sym typeface="Tahoma"/>
                </a:rPr>
                <a:t>VISUAL</a:t>
              </a:r>
              <a:endParaRPr b="0" i="0" sz="3000" u="none" cap="none" strike="noStrike">
                <a:solidFill>
                  <a:srgbClr val="00B0F0"/>
                </a:solidFill>
                <a:latin typeface="Tahoma"/>
                <a:ea typeface="Tahoma"/>
                <a:cs typeface="Tahoma"/>
                <a:sym typeface="Tahoma"/>
              </a:endParaRPr>
            </a:p>
          </p:txBody>
        </p:sp>
        <p:sp>
          <p:nvSpPr>
            <p:cNvPr id="351" name="Google Shape;351;p19"/>
            <p:cNvSpPr txBox="1"/>
            <p:nvPr/>
          </p:nvSpPr>
          <p:spPr>
            <a:xfrm>
              <a:off x="4472486" y="6143022"/>
              <a:ext cx="1184100" cy="101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ahoma"/>
                  <a:ea typeface="Tahoma"/>
                  <a:cs typeface="Tahoma"/>
                  <a:sym typeface="Tahoma"/>
                </a:rPr>
                <a:t>Text with </a:t>
              </a:r>
              <a:br>
                <a:rPr b="0" i="0" lang="en-US" sz="2000" u="none" cap="none" strike="noStrike">
                  <a:solidFill>
                    <a:schemeClr val="dk1"/>
                  </a:solidFill>
                  <a:latin typeface="Tahoma"/>
                  <a:ea typeface="Tahoma"/>
                  <a:cs typeface="Tahoma"/>
                  <a:sym typeface="Tahoma"/>
                </a:rPr>
              </a:br>
              <a:r>
                <a:rPr b="0" i="0" lang="en-US" sz="2000" u="sng" cap="none" strike="noStrike">
                  <a:solidFill>
                    <a:schemeClr val="dk1"/>
                  </a:solidFill>
                  <a:latin typeface="Tahoma"/>
                  <a:ea typeface="Tahoma"/>
                  <a:cs typeface="Tahoma"/>
                  <a:sym typeface="Tahoma"/>
                  <a:hlinkClick r:id="rId3">
                    <a:extLst>
                      <a:ext uri="{A12FA001-AC4F-418D-AE19-62706E023703}">
                        <ahyp:hlinkClr val="tx"/>
                      </a:ext>
                    </a:extLst>
                  </a:hlinkClick>
                </a:rPr>
                <a:t>a link to a landing page</a:t>
              </a:r>
              <a:endParaRPr b="0" i="0" sz="2000" u="none" cap="none" strike="noStrike">
                <a:solidFill>
                  <a:schemeClr val="dk1"/>
                </a:solidFill>
                <a:latin typeface="Tahoma"/>
                <a:ea typeface="Tahoma"/>
                <a:cs typeface="Tahoma"/>
                <a:sym typeface="Tahoma"/>
              </a:endParaRPr>
            </a:p>
          </p:txBody>
        </p:sp>
      </p:grpSp>
      <p:cxnSp>
        <p:nvCxnSpPr>
          <p:cNvPr id="352" name="Google Shape;352;p19"/>
          <p:cNvCxnSpPr/>
          <p:nvPr/>
        </p:nvCxnSpPr>
        <p:spPr>
          <a:xfrm flipH="1">
            <a:off x="4390629" y="4308205"/>
            <a:ext cx="780978" cy="680278"/>
          </a:xfrm>
          <a:prstGeom prst="straightConnector1">
            <a:avLst/>
          </a:prstGeom>
          <a:noFill/>
          <a:ln cap="flat" cmpd="dbl" w="50800">
            <a:solidFill>
              <a:srgbClr val="00B0F0"/>
            </a:solidFill>
            <a:prstDash val="solid"/>
            <a:bevel/>
            <a:headEnd len="sm" w="sm" type="none"/>
            <a:tailEnd len="med" w="med" type="stealth"/>
          </a:ln>
        </p:spPr>
      </p:cxnSp>
      <p:sp>
        <p:nvSpPr>
          <p:cNvPr id="353" name="Google Shape;353;p19"/>
          <p:cNvSpPr txBox="1"/>
          <p:nvPr/>
        </p:nvSpPr>
        <p:spPr>
          <a:xfrm rot="513991">
            <a:off x="4272491" y="2857708"/>
            <a:ext cx="2424999" cy="1728216"/>
          </a:xfrm>
          <a:prstGeom prst="rect">
            <a:avLst/>
          </a:prstGeom>
          <a:solidFill>
            <a:srgbClr val="FFFFA7"/>
          </a:solidFill>
          <a:ln>
            <a:noFill/>
          </a:ln>
          <a:effectLst>
            <a:outerShdw blurRad="317500" rotWithShape="0" algn="tl" dir="2700000" dist="457200">
              <a:srgbClr val="000000">
                <a:alpha val="26274"/>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4" name="Google Shape;354;p19"/>
          <p:cNvSpPr txBox="1"/>
          <p:nvPr/>
        </p:nvSpPr>
        <p:spPr>
          <a:xfrm rot="541278">
            <a:off x="4384649" y="2996066"/>
            <a:ext cx="2716807" cy="16311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Merriweather Sans"/>
                <a:ea typeface="Merriweather Sans"/>
                <a:cs typeface="Merriweather Sans"/>
                <a:sym typeface="Merriweather Sans"/>
              </a:rPr>
              <a:t>Insert your call to action as a text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Merriweather Sans"/>
                <a:ea typeface="Merriweather Sans"/>
                <a:cs typeface="Merriweather Sans"/>
                <a:sym typeface="Merriweather Sans"/>
              </a:rPr>
              <a:t>link and also as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Merriweather Sans"/>
                <a:ea typeface="Merriweather Sans"/>
                <a:cs typeface="Merriweather Sans"/>
                <a:sym typeface="Merriweather Sans"/>
              </a:rPr>
              <a:t>an attention-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Merriweather Sans"/>
                <a:ea typeface="Merriweather Sans"/>
                <a:cs typeface="Merriweather Sans"/>
                <a:sym typeface="Merriweather Sans"/>
              </a:rPr>
              <a:t>getting button.</a:t>
            </a:r>
            <a:endParaRPr b="0" i="0" sz="2000" u="none" cap="none" strike="noStrike">
              <a:solidFill>
                <a:schemeClr val="dk1"/>
              </a:solidFill>
              <a:latin typeface="Merriweather Sans"/>
              <a:ea typeface="Merriweather Sans"/>
              <a:cs typeface="Merriweather Sans"/>
              <a:sym typeface="Merriweather Sans"/>
            </a:endParaRPr>
          </a:p>
        </p:txBody>
      </p:sp>
      <p:sp>
        <p:nvSpPr>
          <p:cNvPr id="355" name="Google Shape;355;p19"/>
          <p:cNvSpPr/>
          <p:nvPr/>
        </p:nvSpPr>
        <p:spPr>
          <a:xfrm>
            <a:off x="5509726" y="2739195"/>
            <a:ext cx="284813" cy="283114"/>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6" name="Google Shape;356;p19"/>
          <p:cNvSpPr txBox="1"/>
          <p:nvPr/>
        </p:nvSpPr>
        <p:spPr>
          <a:xfrm>
            <a:off x="467450" y="1486956"/>
            <a:ext cx="3391458" cy="3777957"/>
          </a:xfrm>
          <a:prstGeom prst="rect">
            <a:avLst/>
          </a:prstGeom>
          <a:noFill/>
          <a:ln>
            <a:noFill/>
          </a:ln>
        </p:spPr>
        <p:txBody>
          <a:bodyPr anchorCtr="0" anchor="t" bIns="45700" lIns="91425" spcFirstLastPara="1" rIns="91425" wrap="square" tIns="45700">
            <a:noAutofit/>
          </a:bodyPr>
          <a:lstStyle/>
          <a:p>
            <a:pPr indent="0" lvl="0" marL="0" marR="0" rtl="0" algn="l">
              <a:lnSpc>
                <a:spcPct val="135294"/>
              </a:lnSpc>
              <a:spcBef>
                <a:spcPts val="0"/>
              </a:spcBef>
              <a:spcAft>
                <a:spcPts val="0"/>
              </a:spcAft>
              <a:buClr>
                <a:srgbClr val="000000"/>
              </a:buClr>
              <a:buSzPts val="1700"/>
              <a:buFont typeface="Arial"/>
              <a:buNone/>
            </a:pPr>
            <a:r>
              <a:rPr b="0" i="0" lang="en-US" sz="1700" u="none" cap="none" strike="noStrike">
                <a:solidFill>
                  <a:schemeClr val="dk1"/>
                </a:solidFill>
                <a:latin typeface="Tahoma"/>
                <a:ea typeface="Tahoma"/>
                <a:cs typeface="Tahoma"/>
                <a:sym typeface="Tahoma"/>
              </a:rPr>
              <a:t>A </a:t>
            </a:r>
            <a:r>
              <a:rPr b="0" i="0" lang="en-US" sz="1700" u="sng" cap="none" strike="noStrike">
                <a:solidFill>
                  <a:srgbClr val="00B0F0"/>
                </a:solidFill>
                <a:latin typeface="Tahoma"/>
                <a:ea typeface="Tahoma"/>
                <a:cs typeface="Tahoma"/>
                <a:sym typeface="Tahoma"/>
                <a:hlinkClick r:id="rId4">
                  <a:extLst>
                    <a:ext uri="{A12FA001-AC4F-418D-AE19-62706E023703}">
                      <ahyp:hlinkClr val="tx"/>
                    </a:ext>
                  </a:extLst>
                </a:hlinkClick>
              </a:rPr>
              <a:t>call-to-action</a:t>
            </a:r>
            <a:r>
              <a:rPr b="0" i="0" lang="en-US" sz="1700" u="none" cap="none" strike="noStrike">
                <a:solidFill>
                  <a:schemeClr val="dk1"/>
                </a:solidFill>
                <a:latin typeface="Tahoma"/>
                <a:ea typeface="Tahoma"/>
                <a:cs typeface="Tahoma"/>
                <a:sym typeface="Tahoma"/>
              </a:rPr>
              <a:t> is a link or visual object that entices the visitor to click and arrive on a page that will get them further engaged with your organization. For instance, a call-to-action can lead to a web page where people can:</a:t>
            </a:r>
            <a:endParaRPr b="0" i="0" sz="1400" u="none" cap="none" strike="noStrike">
              <a:solidFill>
                <a:srgbClr val="000000"/>
              </a:solidFill>
              <a:latin typeface="Arial"/>
              <a:ea typeface="Arial"/>
              <a:cs typeface="Arial"/>
              <a:sym typeface="Arial"/>
            </a:endParaRPr>
          </a:p>
          <a:p>
            <a:pPr indent="-285750" lvl="0" marL="285750" marR="0" rtl="0" algn="l">
              <a:lnSpc>
                <a:spcPct val="135294"/>
              </a:lnSpc>
              <a:spcBef>
                <a:spcPts val="600"/>
              </a:spcBef>
              <a:spcAft>
                <a:spcPts val="0"/>
              </a:spcAft>
              <a:buClr>
                <a:schemeClr val="dk1"/>
              </a:buClr>
              <a:buSzPts val="1700"/>
              <a:buFont typeface="Noto Sans Symbols"/>
              <a:buChar char="◆"/>
            </a:pPr>
            <a:r>
              <a:rPr b="0" i="0" lang="en-US" sz="1700" u="none" cap="none" strike="noStrike">
                <a:solidFill>
                  <a:schemeClr val="dk1"/>
                </a:solidFill>
                <a:latin typeface="Tahoma"/>
                <a:ea typeface="Tahoma"/>
                <a:cs typeface="Tahoma"/>
                <a:sym typeface="Tahoma"/>
              </a:rPr>
              <a:t>Make an online donation</a:t>
            </a:r>
            <a:endParaRPr b="0" i="0" sz="1400" u="none" cap="none" strike="noStrike">
              <a:solidFill>
                <a:srgbClr val="000000"/>
              </a:solidFill>
              <a:latin typeface="Arial"/>
              <a:ea typeface="Arial"/>
              <a:cs typeface="Arial"/>
              <a:sym typeface="Arial"/>
            </a:endParaRPr>
          </a:p>
          <a:p>
            <a:pPr indent="-285750" lvl="0" marL="285750" marR="0" rtl="0" algn="l">
              <a:lnSpc>
                <a:spcPct val="135294"/>
              </a:lnSpc>
              <a:spcBef>
                <a:spcPts val="600"/>
              </a:spcBef>
              <a:spcAft>
                <a:spcPts val="0"/>
              </a:spcAft>
              <a:buClr>
                <a:schemeClr val="dk1"/>
              </a:buClr>
              <a:buSzPts val="1700"/>
              <a:buFont typeface="Noto Sans Symbols"/>
              <a:buChar char="◆"/>
            </a:pPr>
            <a:r>
              <a:rPr b="0" i="0" lang="en-US" sz="1700" u="none" cap="none" strike="noStrike">
                <a:solidFill>
                  <a:schemeClr val="dk1"/>
                </a:solidFill>
                <a:latin typeface="Tahoma"/>
                <a:ea typeface="Tahoma"/>
                <a:cs typeface="Tahoma"/>
                <a:sym typeface="Tahoma"/>
              </a:rPr>
              <a:t>Sign up for your e-newsletter</a:t>
            </a:r>
            <a:endParaRPr b="0" i="0" sz="1700" u="none" cap="none" strike="noStrike">
              <a:solidFill>
                <a:schemeClr val="dk1"/>
              </a:solidFill>
              <a:latin typeface="Tahoma"/>
              <a:ea typeface="Tahoma"/>
              <a:cs typeface="Tahoma"/>
              <a:sym typeface="Tahoma"/>
            </a:endParaRPr>
          </a:p>
          <a:p>
            <a:pPr indent="-285750" lvl="0" marL="285750" marR="0" rtl="0" algn="l">
              <a:lnSpc>
                <a:spcPct val="135294"/>
              </a:lnSpc>
              <a:spcBef>
                <a:spcPts val="600"/>
              </a:spcBef>
              <a:spcAft>
                <a:spcPts val="0"/>
              </a:spcAft>
              <a:buClr>
                <a:schemeClr val="dk1"/>
              </a:buClr>
              <a:buSzPts val="1700"/>
              <a:buFont typeface="Noto Sans Symbols"/>
              <a:buChar char="◆"/>
            </a:pPr>
            <a:r>
              <a:rPr b="0" i="0" lang="en-US" sz="1700" u="none" cap="none" strike="noStrike">
                <a:solidFill>
                  <a:schemeClr val="dk1"/>
                </a:solidFill>
                <a:latin typeface="Tahoma"/>
                <a:ea typeface="Tahoma"/>
                <a:cs typeface="Tahoma"/>
                <a:sym typeface="Tahoma"/>
              </a:rPr>
              <a:t>Sign up for your conference</a:t>
            </a:r>
            <a:endParaRPr b="0" i="0" sz="1400" u="none" cap="none" strike="noStrike">
              <a:solidFill>
                <a:srgbClr val="000000"/>
              </a:solidFill>
              <a:latin typeface="Arial"/>
              <a:ea typeface="Arial"/>
              <a:cs typeface="Arial"/>
              <a:sym typeface="Arial"/>
            </a:endParaRPr>
          </a:p>
          <a:p>
            <a:pPr indent="-285750" lvl="0" marL="285750" marR="0" rtl="0" algn="l">
              <a:lnSpc>
                <a:spcPct val="135294"/>
              </a:lnSpc>
              <a:spcBef>
                <a:spcPts val="600"/>
              </a:spcBef>
              <a:spcAft>
                <a:spcPts val="0"/>
              </a:spcAft>
              <a:buClr>
                <a:schemeClr val="dk1"/>
              </a:buClr>
              <a:buSzPts val="1700"/>
              <a:buFont typeface="Noto Sans Symbols"/>
              <a:buChar char="◆"/>
            </a:pPr>
            <a:r>
              <a:rPr b="0" i="0" lang="en-US" sz="1700" u="none" cap="none" strike="noStrike">
                <a:solidFill>
                  <a:schemeClr val="dk1"/>
                </a:solidFill>
                <a:latin typeface="Tahoma"/>
                <a:ea typeface="Tahoma"/>
                <a:cs typeface="Tahoma"/>
                <a:sym typeface="Tahoma"/>
              </a:rPr>
              <a:t>Download another publication  </a:t>
            </a:r>
            <a:endParaRPr b="0" i="0" sz="1700" u="none" cap="none" strike="noStrike">
              <a:solidFill>
                <a:schemeClr val="dk1"/>
              </a:solidFill>
              <a:latin typeface="Tahoma"/>
              <a:ea typeface="Tahoma"/>
              <a:cs typeface="Tahoma"/>
              <a:sym typeface="Tahoma"/>
            </a:endParaRPr>
          </a:p>
        </p:txBody>
      </p:sp>
      <p:sp>
        <p:nvSpPr>
          <p:cNvPr id="357" name="Google Shape;357;p19"/>
          <p:cNvSpPr txBox="1"/>
          <p:nvPr/>
        </p:nvSpPr>
        <p:spPr>
          <a:xfrm>
            <a:off x="430364" y="492586"/>
            <a:ext cx="5710800" cy="78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500"/>
              <a:buFont typeface="Arial"/>
              <a:buNone/>
            </a:pPr>
            <a:r>
              <a:rPr b="0" i="0" lang="en-US" sz="4500" u="none" cap="none" strike="noStrike">
                <a:solidFill>
                  <a:srgbClr val="00B0F0"/>
                </a:solidFill>
                <a:latin typeface="Tahoma"/>
                <a:ea typeface="Tahoma"/>
                <a:cs typeface="Tahoma"/>
                <a:sym typeface="Tahoma"/>
              </a:rPr>
              <a:t>CALL TO ACTION</a:t>
            </a:r>
            <a:endParaRPr b="0" i="0" sz="1400" u="none" cap="none" strike="noStrike">
              <a:solidFill>
                <a:srgbClr val="000000"/>
              </a:solidFill>
              <a:latin typeface="Arial"/>
              <a:ea typeface="Arial"/>
              <a:cs typeface="Arial"/>
              <a:sym typeface="Arial"/>
            </a:endParaRPr>
          </a:p>
        </p:txBody>
      </p:sp>
      <p:sp>
        <p:nvSpPr>
          <p:cNvPr id="358" name="Google Shape;358;p19"/>
          <p:cNvSpPr txBox="1"/>
          <p:nvPr/>
        </p:nvSpPr>
        <p:spPr>
          <a:xfrm>
            <a:off x="177574" y="169473"/>
            <a:ext cx="6539100" cy="323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B0F0"/>
                </a:solidFill>
                <a:latin typeface="Tahoma"/>
                <a:ea typeface="Tahoma"/>
                <a:cs typeface="Tahoma"/>
                <a:sym typeface="Tahoma"/>
              </a:rPr>
              <a:t>TITLE</a:t>
            </a:r>
            <a:endParaRPr b="0" i="0" sz="1400" u="none" cap="none" strike="noStrike">
              <a:solidFill>
                <a:srgbClr val="000000"/>
              </a:solidFill>
              <a:latin typeface="Arial"/>
              <a:ea typeface="Arial"/>
              <a:cs typeface="Arial"/>
              <a:sym typeface="Arial"/>
            </a:endParaRPr>
          </a:p>
        </p:txBody>
      </p:sp>
      <p:sp>
        <p:nvSpPr>
          <p:cNvPr id="359" name="Google Shape;359;p19"/>
          <p:cNvSpPr txBox="1"/>
          <p:nvPr/>
        </p:nvSpPr>
        <p:spPr>
          <a:xfrm>
            <a:off x="3" y="8886418"/>
            <a:ext cx="12042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Tahoma"/>
                <a:ea typeface="Tahoma"/>
                <a:cs typeface="Tahoma"/>
                <a:sym typeface="Tahoma"/>
              </a:rPr>
              <a:t>// Page 16</a:t>
            </a:r>
            <a:endParaRPr b="0" i="0" sz="1400" u="none" cap="none" strike="noStrike">
              <a:solidFill>
                <a:srgbClr val="000000"/>
              </a:solidFill>
              <a:latin typeface="Arial"/>
              <a:ea typeface="Arial"/>
              <a:cs typeface="Arial"/>
              <a:sym typeface="Arial"/>
            </a:endParaRPr>
          </a:p>
        </p:txBody>
      </p:sp>
      <p:pic>
        <p:nvPicPr>
          <p:cNvPr id="360" name="Google Shape;360;p19"/>
          <p:cNvPicPr preferRelativeResize="0"/>
          <p:nvPr/>
        </p:nvPicPr>
        <p:blipFill rotWithShape="1">
          <a:blip r:embed="rId5">
            <a:alphaModFix/>
          </a:blip>
          <a:srcRect b="0" l="0" r="0" t="0"/>
          <a:stretch/>
        </p:blipFill>
        <p:spPr>
          <a:xfrm>
            <a:off x="4599536" y="8441675"/>
            <a:ext cx="549050" cy="452161"/>
          </a:xfrm>
          <a:prstGeom prst="rect">
            <a:avLst/>
          </a:prstGeom>
          <a:noFill/>
          <a:ln>
            <a:noFill/>
          </a:ln>
        </p:spPr>
      </p:pic>
      <p:pic>
        <p:nvPicPr>
          <p:cNvPr id="361" name="Google Shape;361;p19"/>
          <p:cNvPicPr preferRelativeResize="0"/>
          <p:nvPr/>
        </p:nvPicPr>
        <p:blipFill rotWithShape="1">
          <a:blip r:embed="rId6">
            <a:alphaModFix/>
          </a:blip>
          <a:srcRect b="0" l="0" r="0" t="0"/>
          <a:stretch/>
        </p:blipFill>
        <p:spPr>
          <a:xfrm>
            <a:off x="5082914" y="8341214"/>
            <a:ext cx="1044925" cy="653075"/>
          </a:xfrm>
          <a:prstGeom prst="rect">
            <a:avLst/>
          </a:prstGeom>
          <a:noFill/>
          <a:ln>
            <a:noFill/>
          </a:ln>
        </p:spPr>
      </p:pic>
      <p:pic>
        <p:nvPicPr>
          <p:cNvPr id="362" name="Google Shape;362;p19"/>
          <p:cNvPicPr preferRelativeResize="0"/>
          <p:nvPr/>
        </p:nvPicPr>
        <p:blipFill rotWithShape="1">
          <a:blip r:embed="rId7">
            <a:alphaModFix/>
          </a:blip>
          <a:srcRect b="0" l="0" r="0" t="0"/>
          <a:stretch/>
        </p:blipFill>
        <p:spPr>
          <a:xfrm>
            <a:off x="6085650" y="8393222"/>
            <a:ext cx="549050" cy="549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0"/>
          <p:cNvSpPr/>
          <p:nvPr/>
        </p:nvSpPr>
        <p:spPr>
          <a:xfrm>
            <a:off x="61513" y="-10"/>
            <a:ext cx="6858000" cy="9039000"/>
          </a:xfrm>
          <a:prstGeom prst="rect">
            <a:avLst/>
          </a:prstGeom>
          <a:noFill/>
          <a:ln cap="flat" cmpd="sng" w="19050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9" name="Google Shape;369;p20"/>
          <p:cNvSpPr txBox="1"/>
          <p:nvPr/>
        </p:nvSpPr>
        <p:spPr>
          <a:xfrm rot="940059">
            <a:off x="4061987" y="6270731"/>
            <a:ext cx="2346173" cy="1477206"/>
          </a:xfrm>
          <a:prstGeom prst="rect">
            <a:avLst/>
          </a:prstGeom>
          <a:solidFill>
            <a:srgbClr val="FFFFA7"/>
          </a:solidFill>
          <a:ln>
            <a:noFill/>
          </a:ln>
          <a:effectLst>
            <a:outerShdw blurRad="317500" rotWithShape="0" algn="tl" dir="2700000" dist="457200">
              <a:srgbClr val="000000">
                <a:alpha val="26274"/>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0" name="Google Shape;370;p20"/>
          <p:cNvSpPr txBox="1"/>
          <p:nvPr/>
        </p:nvSpPr>
        <p:spPr>
          <a:xfrm rot="944525">
            <a:off x="3999178" y="6358246"/>
            <a:ext cx="2380693" cy="13234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Merriweather Sans"/>
                <a:ea typeface="Merriweather Sans"/>
                <a:cs typeface="Merriweather Sans"/>
                <a:sym typeface="Merriweather Sans"/>
              </a:rPr>
              <a:t>It can’t hurt to</a:t>
            </a:r>
            <a:br>
              <a:rPr b="0" i="0" lang="en-US" sz="2000" u="none" cap="none" strike="noStrike">
                <a:solidFill>
                  <a:schemeClr val="dk1"/>
                </a:solidFill>
                <a:latin typeface="Merriweather Sans"/>
                <a:ea typeface="Merriweather Sans"/>
                <a:cs typeface="Merriweather Sans"/>
                <a:sym typeface="Merriweather Sans"/>
              </a:rPr>
            </a:br>
            <a:r>
              <a:rPr b="0" i="0" lang="en-US" sz="2000" u="none" cap="none" strike="noStrike">
                <a:solidFill>
                  <a:schemeClr val="dk1"/>
                </a:solidFill>
                <a:latin typeface="Merriweather Sans"/>
                <a:ea typeface="Merriweather Sans"/>
                <a:cs typeface="Merriweather Sans"/>
                <a:sym typeface="Merriweather Sans"/>
              </a:rPr>
              <a:t> put another call to action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Merriweather Sans"/>
                <a:ea typeface="Merriweather Sans"/>
                <a:cs typeface="Merriweather Sans"/>
                <a:sym typeface="Merriweather Sans"/>
              </a:rPr>
              <a:t>on this page!</a:t>
            </a:r>
            <a:endParaRPr b="0" i="0" sz="2000" u="none" cap="none" strike="noStrike">
              <a:solidFill>
                <a:schemeClr val="dk1"/>
              </a:solidFill>
              <a:latin typeface="Merriweather Sans"/>
              <a:ea typeface="Merriweather Sans"/>
              <a:cs typeface="Merriweather Sans"/>
              <a:sym typeface="Merriweather Sans"/>
            </a:endParaRPr>
          </a:p>
        </p:txBody>
      </p:sp>
      <p:sp>
        <p:nvSpPr>
          <p:cNvPr id="371" name="Google Shape;371;p20"/>
          <p:cNvSpPr/>
          <p:nvPr/>
        </p:nvSpPr>
        <p:spPr>
          <a:xfrm>
            <a:off x="5185388" y="6096668"/>
            <a:ext cx="284700" cy="2832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2" name="Google Shape;372;p20"/>
          <p:cNvSpPr txBox="1"/>
          <p:nvPr/>
        </p:nvSpPr>
        <p:spPr>
          <a:xfrm>
            <a:off x="1691273" y="2698485"/>
            <a:ext cx="3598500" cy="1938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ahoma"/>
                <a:ea typeface="Tahoma"/>
                <a:cs typeface="Tahoma"/>
                <a:sym typeface="Tahoma"/>
              </a:rPr>
              <a:t>LOGO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Tahoma"/>
              <a:ea typeface="Tahoma"/>
              <a:cs typeface="Tahoma"/>
              <a:sym typeface="Tahoma"/>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ahoma"/>
                <a:ea typeface="Tahoma"/>
                <a:cs typeface="Tahoma"/>
                <a:sym typeface="Tahoma"/>
              </a:rPr>
              <a:t>Name and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ahoma"/>
                <a:ea typeface="Tahoma"/>
                <a:cs typeface="Tahoma"/>
                <a:sym typeface="Tahoma"/>
              </a:rPr>
              <a:t>contact information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Tahoma"/>
              <a:ea typeface="Tahoma"/>
              <a:cs typeface="Tahoma"/>
              <a:sym typeface="Tahoma"/>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ahoma"/>
                <a:ea typeface="Tahoma"/>
                <a:cs typeface="Tahoma"/>
                <a:sym typeface="Tahoma"/>
              </a:rPr>
              <a:t>www.yoururl.org</a:t>
            </a:r>
            <a:endParaRPr b="0" i="0" sz="2000" u="none" cap="none" strike="noStrike">
              <a:solidFill>
                <a:schemeClr val="dk1"/>
              </a:solidFill>
              <a:latin typeface="Tahoma"/>
              <a:ea typeface="Tahoma"/>
              <a:cs typeface="Tahoma"/>
              <a:sym typeface="Tahoma"/>
            </a:endParaRPr>
          </a:p>
        </p:txBody>
      </p:sp>
      <p:pic>
        <p:nvPicPr>
          <p:cNvPr id="373" name="Google Shape;373;p20"/>
          <p:cNvPicPr preferRelativeResize="0"/>
          <p:nvPr/>
        </p:nvPicPr>
        <p:blipFill rotWithShape="1">
          <a:blip r:embed="rId3">
            <a:alphaModFix/>
          </a:blip>
          <a:srcRect b="0" l="0" r="0" t="0"/>
          <a:stretch/>
        </p:blipFill>
        <p:spPr>
          <a:xfrm>
            <a:off x="2472874" y="5017800"/>
            <a:ext cx="549050" cy="452161"/>
          </a:xfrm>
          <a:prstGeom prst="rect">
            <a:avLst/>
          </a:prstGeom>
          <a:noFill/>
          <a:ln>
            <a:noFill/>
          </a:ln>
        </p:spPr>
      </p:pic>
      <p:pic>
        <p:nvPicPr>
          <p:cNvPr id="374" name="Google Shape;374;p20"/>
          <p:cNvPicPr preferRelativeResize="0"/>
          <p:nvPr/>
        </p:nvPicPr>
        <p:blipFill rotWithShape="1">
          <a:blip r:embed="rId4">
            <a:alphaModFix/>
          </a:blip>
          <a:srcRect b="0" l="0" r="0" t="0"/>
          <a:stretch/>
        </p:blipFill>
        <p:spPr>
          <a:xfrm>
            <a:off x="2956251" y="4917339"/>
            <a:ext cx="1044925" cy="653075"/>
          </a:xfrm>
          <a:prstGeom prst="rect">
            <a:avLst/>
          </a:prstGeom>
          <a:noFill/>
          <a:ln>
            <a:noFill/>
          </a:ln>
        </p:spPr>
      </p:pic>
      <p:pic>
        <p:nvPicPr>
          <p:cNvPr id="375" name="Google Shape;375;p20"/>
          <p:cNvPicPr preferRelativeResize="0"/>
          <p:nvPr/>
        </p:nvPicPr>
        <p:blipFill rotWithShape="1">
          <a:blip r:embed="rId5">
            <a:alphaModFix/>
          </a:blip>
          <a:srcRect b="0" l="0" r="0" t="0"/>
          <a:stretch/>
        </p:blipFill>
        <p:spPr>
          <a:xfrm>
            <a:off x="3958988" y="4969347"/>
            <a:ext cx="549050" cy="549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3"/>
          <p:cNvSpPr txBox="1"/>
          <p:nvPr>
            <p:ph type="title"/>
          </p:nvPr>
        </p:nvSpPr>
        <p:spPr>
          <a:xfrm>
            <a:off x="685800" y="381000"/>
            <a:ext cx="4572000" cy="1828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CC006A"/>
              </a:buClr>
              <a:buSzPts val="4000"/>
              <a:buFont typeface="Tahoma"/>
              <a:buNone/>
            </a:pPr>
            <a:r>
              <a:rPr lang="en-US" sz="4000">
                <a:solidFill>
                  <a:schemeClr val="accent2"/>
                </a:solidFill>
                <a:latin typeface="Tahoma"/>
                <a:ea typeface="Tahoma"/>
                <a:cs typeface="Tahoma"/>
                <a:sym typeface="Tahoma"/>
              </a:rPr>
              <a:t>Introduction</a:t>
            </a:r>
            <a:endParaRPr sz="4000">
              <a:solidFill>
                <a:schemeClr val="accent2"/>
              </a:solidFill>
              <a:latin typeface="Tahoma"/>
              <a:ea typeface="Tahoma"/>
              <a:cs typeface="Tahoma"/>
              <a:sym typeface="Tahoma"/>
            </a:endParaRPr>
          </a:p>
        </p:txBody>
      </p:sp>
      <p:sp>
        <p:nvSpPr>
          <p:cNvPr id="93" name="Google Shape;93;p3"/>
          <p:cNvSpPr txBox="1"/>
          <p:nvPr/>
        </p:nvSpPr>
        <p:spPr>
          <a:xfrm>
            <a:off x="762000" y="1981200"/>
            <a:ext cx="5338276" cy="3200400"/>
          </a:xfrm>
          <a:prstGeom prst="rect">
            <a:avLst/>
          </a:prstGeom>
          <a:noFill/>
          <a:ln>
            <a:noFill/>
          </a:ln>
        </p:spPr>
        <p:txBody>
          <a:bodyPr anchorCtr="0" anchor="t" bIns="45700" lIns="91425" spcFirstLastPara="1" rIns="91425" wrap="square" tIns="45700">
            <a:noAutofit/>
          </a:bodyPr>
          <a:lstStyle/>
          <a:p>
            <a:pPr indent="0" lvl="0" marL="0" marR="0" rtl="0" algn="l">
              <a:lnSpc>
                <a:spcPct val="140000"/>
              </a:lnSpc>
              <a:spcBef>
                <a:spcPts val="0"/>
              </a:spcBef>
              <a:spcAft>
                <a:spcPts val="0"/>
              </a:spcAft>
              <a:buClr>
                <a:schemeClr val="dk1"/>
              </a:buClr>
              <a:buSzPts val="2000"/>
              <a:buFont typeface="Arial"/>
              <a:buNone/>
            </a:pPr>
            <a:r>
              <a:rPr b="0" i="0" lang="en-US" sz="1800" u="none" cap="none" strike="noStrike">
                <a:solidFill>
                  <a:srgbClr val="000000"/>
                </a:solidFill>
                <a:latin typeface="Tahoma"/>
                <a:ea typeface="Tahoma"/>
                <a:cs typeface="Tahoma"/>
                <a:sym typeface="Tahoma"/>
              </a:rPr>
              <a:t>Traditional annual reports can take months to produce. Staff often scramble and slog from January to August just to gather content that tells the right story. And there’s little proof that traditional annual reports even do the job of engaging advocates and getting financial support for your valuable programs.</a:t>
            </a:r>
            <a:endParaRPr b="0" i="0" sz="1200" u="none" cap="none" strike="noStrike">
              <a:solidFill>
                <a:srgbClr val="000000"/>
              </a:solidFill>
              <a:latin typeface="Arial"/>
              <a:ea typeface="Arial"/>
              <a:cs typeface="Arial"/>
              <a:sym typeface="Arial"/>
            </a:endParaRPr>
          </a:p>
          <a:p>
            <a:pPr indent="0" lvl="0" marL="0" marR="0" rtl="0" algn="l">
              <a:lnSpc>
                <a:spcPct val="140000"/>
              </a:lnSpc>
              <a:spcBef>
                <a:spcPts val="400"/>
              </a:spcBef>
              <a:spcAft>
                <a:spcPts val="0"/>
              </a:spcAft>
              <a:buClr>
                <a:schemeClr val="dk1"/>
              </a:buClr>
              <a:buSzPts val="2000"/>
              <a:buFont typeface="Arial"/>
              <a:buNone/>
            </a:pPr>
            <a:r>
              <a:t/>
            </a:r>
            <a:endParaRPr b="0" i="0" sz="1800" u="none" cap="none" strike="noStrike">
              <a:solidFill>
                <a:srgbClr val="000000"/>
              </a:solidFill>
              <a:latin typeface="Tahoma"/>
              <a:ea typeface="Tahoma"/>
              <a:cs typeface="Tahoma"/>
              <a:sym typeface="Tahoma"/>
            </a:endParaRPr>
          </a:p>
          <a:p>
            <a:pPr indent="0" lvl="0" marL="0" marR="0" rtl="0" algn="l">
              <a:lnSpc>
                <a:spcPct val="140000"/>
              </a:lnSpc>
              <a:spcBef>
                <a:spcPts val="400"/>
              </a:spcBef>
              <a:spcAft>
                <a:spcPts val="0"/>
              </a:spcAft>
              <a:buClr>
                <a:schemeClr val="dk1"/>
              </a:buClr>
              <a:buSzPts val="2000"/>
              <a:buFont typeface="Arial"/>
              <a:buNone/>
            </a:pPr>
            <a:r>
              <a:rPr b="0" i="0" lang="en-US" sz="1800" u="none" cap="none" strike="noStrike">
                <a:solidFill>
                  <a:srgbClr val="000000"/>
                </a:solidFill>
                <a:latin typeface="Tahoma"/>
                <a:ea typeface="Tahoma"/>
                <a:cs typeface="Tahoma"/>
                <a:sym typeface="Tahoma"/>
              </a:rPr>
              <a:t>There is another way. By posting your achievements regularly on your blog, pulling content from those entries monthly, and filling out this template bit by bit year-round, you’ll be poised for success. </a:t>
            </a:r>
            <a:endParaRPr b="0" i="0" sz="1200" u="none" cap="none" strike="noStrike">
              <a:solidFill>
                <a:srgbClr val="000000"/>
              </a:solidFill>
              <a:latin typeface="Arial"/>
              <a:ea typeface="Arial"/>
              <a:cs typeface="Arial"/>
              <a:sym typeface="Arial"/>
            </a:endParaRPr>
          </a:p>
          <a:p>
            <a:pPr indent="0" lvl="0" marL="0" marR="0" rtl="0" algn="l">
              <a:lnSpc>
                <a:spcPct val="140000"/>
              </a:lnSpc>
              <a:spcBef>
                <a:spcPts val="400"/>
              </a:spcBef>
              <a:spcAft>
                <a:spcPts val="0"/>
              </a:spcAft>
              <a:buClr>
                <a:schemeClr val="dk1"/>
              </a:buClr>
              <a:buSzPts val="2000"/>
              <a:buFont typeface="Arial"/>
              <a:buNone/>
            </a:pPr>
            <a:r>
              <a:t/>
            </a:r>
            <a:endParaRPr b="0" i="0" sz="1800" u="none" cap="none" strike="noStrike">
              <a:solidFill>
                <a:srgbClr val="000000"/>
              </a:solidFill>
              <a:latin typeface="Tahoma"/>
              <a:ea typeface="Tahoma"/>
              <a:cs typeface="Tahoma"/>
              <a:sym typeface="Tahoma"/>
            </a:endParaRPr>
          </a:p>
          <a:p>
            <a:pPr indent="0" lvl="0" marL="0" marR="0" rtl="0" algn="l">
              <a:lnSpc>
                <a:spcPct val="140000"/>
              </a:lnSpc>
              <a:spcBef>
                <a:spcPts val="400"/>
              </a:spcBef>
              <a:spcAft>
                <a:spcPts val="0"/>
              </a:spcAft>
              <a:buClr>
                <a:srgbClr val="434343"/>
              </a:buClr>
              <a:buSzPts val="2000"/>
              <a:buFont typeface="Arial"/>
              <a:buNone/>
            </a:pPr>
            <a:r>
              <a:rPr b="0" i="0" lang="en-US" sz="1800" u="none" cap="none" strike="noStrike">
                <a:solidFill>
                  <a:srgbClr val="000000"/>
                </a:solidFill>
                <a:latin typeface="Tahoma"/>
                <a:ea typeface="Tahoma"/>
                <a:cs typeface="Tahoma"/>
                <a:sym typeface="Tahoma"/>
              </a:rPr>
              <a:t>For more tips, check out our blog post on </a:t>
            </a:r>
            <a:r>
              <a:rPr lang="en-US" sz="1800" u="sng">
                <a:solidFill>
                  <a:schemeClr val="hlink"/>
                </a:solidFill>
                <a:latin typeface="Tahoma"/>
                <a:ea typeface="Tahoma"/>
                <a:cs typeface="Tahoma"/>
                <a:sym typeface="Tahoma"/>
                <a:hlinkClick r:id="rId3"/>
              </a:rPr>
              <a:t>Creating Your Nonprofit Annual Report: Best Practices and Tips</a:t>
            </a:r>
            <a:r>
              <a:rPr b="0" i="0" lang="en-US" sz="1800" u="sng" cap="none" strike="noStrike">
                <a:solidFill>
                  <a:schemeClr val="hlink"/>
                </a:solidFill>
                <a:latin typeface="Tahoma"/>
                <a:ea typeface="Tahoma"/>
                <a:cs typeface="Tahoma"/>
                <a:sym typeface="Tahoma"/>
                <a:hlinkClick r:id="rId4"/>
              </a:rPr>
              <a:t>.</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1"/>
          <p:cNvSpPr txBox="1"/>
          <p:nvPr>
            <p:ph type="title"/>
          </p:nvPr>
        </p:nvSpPr>
        <p:spPr>
          <a:xfrm>
            <a:off x="685800" y="381000"/>
            <a:ext cx="4572000" cy="1828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CC006A"/>
              </a:buClr>
              <a:buSzPts val="4000"/>
              <a:buFont typeface="Tahoma"/>
              <a:buNone/>
            </a:pPr>
            <a:r>
              <a:rPr lang="en-US" sz="4000">
                <a:solidFill>
                  <a:srgbClr val="FF6600"/>
                </a:solidFill>
                <a:latin typeface="Tahoma"/>
                <a:ea typeface="Tahoma"/>
                <a:cs typeface="Tahoma"/>
                <a:sym typeface="Tahoma"/>
              </a:rPr>
              <a:t>Conclusion</a:t>
            </a:r>
            <a:endParaRPr sz="4000">
              <a:solidFill>
                <a:srgbClr val="FF6600"/>
              </a:solidFill>
              <a:latin typeface="Tahoma"/>
              <a:ea typeface="Tahoma"/>
              <a:cs typeface="Tahoma"/>
              <a:sym typeface="Tahoma"/>
            </a:endParaRPr>
          </a:p>
        </p:txBody>
      </p:sp>
      <p:sp>
        <p:nvSpPr>
          <p:cNvPr id="381" name="Google Shape;381;p21"/>
          <p:cNvSpPr txBox="1"/>
          <p:nvPr/>
        </p:nvSpPr>
        <p:spPr>
          <a:xfrm>
            <a:off x="762000" y="1981200"/>
            <a:ext cx="5338276" cy="3200400"/>
          </a:xfrm>
          <a:prstGeom prst="rect">
            <a:avLst/>
          </a:prstGeom>
          <a:noFill/>
          <a:ln>
            <a:noFill/>
          </a:ln>
        </p:spPr>
        <p:txBody>
          <a:bodyPr anchorCtr="0" anchor="t" bIns="45700" lIns="91425" spcFirstLastPara="1" rIns="91425" wrap="square" tIns="45700">
            <a:noAutofit/>
          </a:bodyPr>
          <a:lstStyle/>
          <a:p>
            <a:pPr indent="0" lvl="0" marL="0" marR="0" rtl="0" algn="l">
              <a:lnSpc>
                <a:spcPct val="140000"/>
              </a:lnSpc>
              <a:spcBef>
                <a:spcPts val="0"/>
              </a:spcBef>
              <a:spcAft>
                <a:spcPts val="0"/>
              </a:spcAft>
              <a:buClr>
                <a:srgbClr val="434343"/>
              </a:buClr>
              <a:buSzPts val="2000"/>
              <a:buFont typeface="Arial"/>
              <a:buNone/>
            </a:pPr>
            <a:r>
              <a:rPr b="0" i="0" lang="en-US" sz="2000" u="none" cap="none" strike="noStrike">
                <a:solidFill>
                  <a:srgbClr val="434343"/>
                </a:solidFill>
                <a:latin typeface="Tahoma"/>
                <a:ea typeface="Tahoma"/>
                <a:cs typeface="Tahoma"/>
                <a:sym typeface="Tahoma"/>
              </a:rPr>
              <a:t>Now that you’ve collected the content you need for your annual report, it’s time to disseminate it. Make sure you’re optimizing your annual report content so that it gets into the hands of your ideal advocates and donors. And learn more tips for </a:t>
            </a:r>
            <a:r>
              <a:rPr b="0" i="0" lang="en-US" sz="2000" u="sng" cap="none" strike="noStrike">
                <a:solidFill>
                  <a:srgbClr val="434343"/>
                </a:solidFill>
                <a:latin typeface="Tahoma"/>
                <a:ea typeface="Tahoma"/>
                <a:cs typeface="Tahoma"/>
                <a:sym typeface="Tahoma"/>
                <a:hlinkClick r:id="rId3">
                  <a:extLst>
                    <a:ext uri="{A12FA001-AC4F-418D-AE19-62706E023703}">
                      <ahyp:hlinkClr val="tx"/>
                    </a:ext>
                  </a:extLst>
                </a:hlinkClick>
              </a:rPr>
              <a:t>boosting speed and revenue through your annual report</a:t>
            </a:r>
            <a:r>
              <a:rPr b="0" i="0" lang="en-US" sz="2000" u="none" cap="none" strike="noStrike">
                <a:solidFill>
                  <a:srgbClr val="434343"/>
                </a:solidFill>
                <a:latin typeface="Tahoma"/>
                <a:ea typeface="Tahoma"/>
                <a:cs typeface="Tahoma"/>
                <a:sym typeface="Tahoma"/>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22"/>
          <p:cNvSpPr txBox="1"/>
          <p:nvPr/>
        </p:nvSpPr>
        <p:spPr>
          <a:xfrm>
            <a:off x="514875" y="3562875"/>
            <a:ext cx="5951700" cy="2385300"/>
          </a:xfrm>
          <a:prstGeom prst="rect">
            <a:avLst/>
          </a:prstGeom>
          <a:noFill/>
          <a:ln>
            <a:noFill/>
          </a:ln>
        </p:spPr>
        <p:txBody>
          <a:bodyPr anchorCtr="0" anchor="t" bIns="45700" lIns="91425" spcFirstLastPara="1" rIns="91425" wrap="square" tIns="45700">
            <a:noAutofit/>
          </a:bodyPr>
          <a:lstStyle/>
          <a:p>
            <a:pPr indent="0" lvl="0" marL="0" marR="0" rtl="0" algn="ctr">
              <a:lnSpc>
                <a:spcPct val="136000"/>
              </a:lnSpc>
              <a:spcBef>
                <a:spcPts val="0"/>
              </a:spcBef>
              <a:spcAft>
                <a:spcPts val="0"/>
              </a:spcAft>
              <a:buClr>
                <a:srgbClr val="000000"/>
              </a:buClr>
              <a:buSzPts val="2500"/>
              <a:buFont typeface="Arial"/>
              <a:buNone/>
            </a:pPr>
            <a:r>
              <a:rPr b="1" i="0" lang="en-US" sz="2500" u="sng" cap="none" strike="noStrike">
                <a:solidFill>
                  <a:schemeClr val="hlink"/>
                </a:solidFill>
                <a:latin typeface="Tahoma"/>
                <a:ea typeface="Tahoma"/>
                <a:cs typeface="Tahoma"/>
                <a:sym typeface="Tahoma"/>
                <a:hlinkClick r:id="rId3"/>
              </a:rPr>
              <a:t>Learn about our nonprofit annual report design packages &gt;</a:t>
            </a:r>
            <a:endParaRPr b="0" i="0" sz="1400" u="none" cap="none" strike="noStrike">
              <a:solidFill>
                <a:srgbClr val="000000"/>
              </a:solidFill>
              <a:latin typeface="Arial"/>
              <a:ea typeface="Arial"/>
              <a:cs typeface="Arial"/>
              <a:sym typeface="Arial"/>
            </a:endParaRPr>
          </a:p>
          <a:p>
            <a:pPr indent="0" lvl="0" marL="0" marR="0" rtl="0" algn="ctr">
              <a:lnSpc>
                <a:spcPct val="136000"/>
              </a:lnSpc>
              <a:spcBef>
                <a:spcPts val="0"/>
              </a:spcBef>
              <a:spcAft>
                <a:spcPts val="0"/>
              </a:spcAft>
              <a:buClr>
                <a:srgbClr val="000000"/>
              </a:buClr>
              <a:buSzPts val="4000"/>
              <a:buFont typeface="Arial"/>
              <a:buNone/>
            </a:pPr>
            <a:r>
              <a:t/>
            </a:r>
            <a:endParaRPr b="0" i="0" sz="4000" u="none" cap="none" strike="noStrike">
              <a:solidFill>
                <a:srgbClr val="434343"/>
              </a:solidFill>
              <a:latin typeface="Tahoma"/>
              <a:ea typeface="Tahoma"/>
              <a:cs typeface="Tahoma"/>
              <a:sym typeface="Tahoma"/>
            </a:endParaRPr>
          </a:p>
        </p:txBody>
      </p:sp>
      <p:sp>
        <p:nvSpPr>
          <p:cNvPr id="387" name="Google Shape;387;p22"/>
          <p:cNvSpPr txBox="1"/>
          <p:nvPr/>
        </p:nvSpPr>
        <p:spPr>
          <a:xfrm>
            <a:off x="0" y="1502875"/>
            <a:ext cx="6858000" cy="1389300"/>
          </a:xfrm>
          <a:prstGeom prst="rect">
            <a:avLst/>
          </a:prstGeom>
          <a:noFill/>
          <a:ln>
            <a:noFill/>
          </a:ln>
        </p:spPr>
        <p:txBody>
          <a:bodyPr anchorCtr="0" anchor="t" bIns="45700" lIns="91425" spcFirstLastPara="1" rIns="91425" wrap="square" tIns="45700">
            <a:noAutofit/>
          </a:bodyPr>
          <a:lstStyle/>
          <a:p>
            <a:pPr indent="0" lvl="0" marL="0" marR="0" rtl="0" algn="ctr">
              <a:lnSpc>
                <a:spcPct val="141666"/>
              </a:lnSpc>
              <a:spcBef>
                <a:spcPts val="0"/>
              </a:spcBef>
              <a:spcAft>
                <a:spcPts val="0"/>
              </a:spcAft>
              <a:buClr>
                <a:srgbClr val="000000"/>
              </a:buClr>
              <a:buSzPts val="2400"/>
              <a:buFont typeface="Arial"/>
              <a:buNone/>
            </a:pPr>
            <a:r>
              <a:rPr b="0" i="0" lang="en-US" sz="2400" u="none" cap="none" strike="noStrike">
                <a:solidFill>
                  <a:srgbClr val="434343"/>
                </a:solidFill>
                <a:latin typeface="Tahoma"/>
                <a:ea typeface="Tahoma"/>
                <a:cs typeface="Tahoma"/>
                <a:sym typeface="Tahoma"/>
              </a:rPr>
              <a:t>Want help producing an annual report</a:t>
            </a:r>
            <a:br>
              <a:rPr b="0" i="0" lang="en-US" sz="2400" u="none" cap="none" strike="noStrike">
                <a:solidFill>
                  <a:srgbClr val="434343"/>
                </a:solidFill>
                <a:latin typeface="Tahoma"/>
                <a:ea typeface="Tahoma"/>
                <a:cs typeface="Tahoma"/>
                <a:sym typeface="Tahoma"/>
              </a:rPr>
            </a:br>
            <a:r>
              <a:rPr b="0" i="0" lang="en-US" sz="2400" u="none" cap="none" strike="noStrike">
                <a:solidFill>
                  <a:srgbClr val="434343"/>
                </a:solidFill>
                <a:latin typeface="Tahoma"/>
                <a:ea typeface="Tahoma"/>
                <a:cs typeface="Tahoma"/>
                <a:sym typeface="Tahoma"/>
              </a:rPr>
              <a:t>that </a:t>
            </a:r>
            <a:r>
              <a:rPr b="1" i="0" lang="en-US" sz="2400" u="none" cap="none" strike="noStrike">
                <a:solidFill>
                  <a:srgbClr val="434343"/>
                </a:solidFill>
                <a:latin typeface="Tahoma"/>
                <a:ea typeface="Tahoma"/>
                <a:cs typeface="Tahoma"/>
                <a:sym typeface="Tahoma"/>
              </a:rPr>
              <a:t>mobilizes advocates</a:t>
            </a:r>
            <a:r>
              <a:rPr b="0" i="0" lang="en-US" sz="2400" u="none" cap="none" strike="noStrike">
                <a:solidFill>
                  <a:srgbClr val="434343"/>
                </a:solidFill>
                <a:latin typeface="Tahoma"/>
                <a:ea typeface="Tahoma"/>
                <a:cs typeface="Tahoma"/>
                <a:sym typeface="Tahoma"/>
              </a:rPr>
              <a:t> </a:t>
            </a:r>
            <a:endParaRPr b="0" i="0" sz="1400" u="none" cap="none" strike="noStrike">
              <a:solidFill>
                <a:srgbClr val="000000"/>
              </a:solidFill>
              <a:latin typeface="Arial"/>
              <a:ea typeface="Arial"/>
              <a:cs typeface="Arial"/>
              <a:sym typeface="Arial"/>
            </a:endParaRPr>
          </a:p>
          <a:p>
            <a:pPr indent="0" lvl="0" marL="0" marR="0" rtl="0" algn="ctr">
              <a:lnSpc>
                <a:spcPct val="141666"/>
              </a:lnSpc>
              <a:spcBef>
                <a:spcPts val="0"/>
              </a:spcBef>
              <a:spcAft>
                <a:spcPts val="0"/>
              </a:spcAft>
              <a:buClr>
                <a:srgbClr val="000000"/>
              </a:buClr>
              <a:buSzPts val="2400"/>
              <a:buFont typeface="Arial"/>
              <a:buNone/>
            </a:pPr>
            <a:r>
              <a:rPr b="0" i="0" lang="en-US" sz="2400" u="none" cap="none" strike="noStrike">
                <a:solidFill>
                  <a:srgbClr val="434343"/>
                </a:solidFill>
                <a:latin typeface="Tahoma"/>
                <a:ea typeface="Tahoma"/>
                <a:cs typeface="Tahoma"/>
                <a:sym typeface="Tahoma"/>
              </a:rPr>
              <a:t>and </a:t>
            </a:r>
            <a:r>
              <a:rPr b="1" i="0" lang="en-US" sz="2400" u="none" cap="none" strike="noStrike">
                <a:solidFill>
                  <a:srgbClr val="434343"/>
                </a:solidFill>
                <a:latin typeface="Tahoma"/>
                <a:ea typeface="Tahoma"/>
                <a:cs typeface="Tahoma"/>
                <a:sym typeface="Tahoma"/>
              </a:rPr>
              <a:t>builds revenue</a:t>
            </a:r>
            <a:r>
              <a:rPr b="0" i="0" lang="en-US" sz="2400" u="none" cap="none" strike="noStrike">
                <a:solidFill>
                  <a:srgbClr val="434343"/>
                </a:solidFill>
                <a:latin typeface="Tahoma"/>
                <a:ea typeface="Tahoma"/>
                <a:cs typeface="Tahoma"/>
                <a:sym typeface="Tahoma"/>
              </a:rPr>
              <a:t>?</a:t>
            </a:r>
            <a:endParaRPr b="0" i="0" sz="2400" u="none" cap="none" strike="noStrike">
              <a:solidFill>
                <a:srgbClr val="434343"/>
              </a:solidFill>
              <a:latin typeface="Tahoma"/>
              <a:ea typeface="Tahoma"/>
              <a:cs typeface="Tahoma"/>
              <a:sym typeface="Tahoma"/>
            </a:endParaRPr>
          </a:p>
        </p:txBody>
      </p:sp>
      <p:pic>
        <p:nvPicPr>
          <p:cNvPr id="388" name="Google Shape;388;p22"/>
          <p:cNvPicPr preferRelativeResize="0"/>
          <p:nvPr/>
        </p:nvPicPr>
        <p:blipFill rotWithShape="1">
          <a:blip r:embed="rId4">
            <a:alphaModFix/>
          </a:blip>
          <a:srcRect b="0" l="0" r="0" t="0"/>
          <a:stretch/>
        </p:blipFill>
        <p:spPr>
          <a:xfrm>
            <a:off x="2485988" y="7570975"/>
            <a:ext cx="2009474" cy="7191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4"/>
          <p:cNvSpPr txBox="1"/>
          <p:nvPr/>
        </p:nvSpPr>
        <p:spPr>
          <a:xfrm>
            <a:off x="476213" y="3134633"/>
            <a:ext cx="6326208" cy="124649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500"/>
              <a:buFont typeface="Arial"/>
              <a:buNone/>
            </a:pPr>
            <a:r>
              <a:rPr b="0" i="0" lang="en-US" sz="4500" u="none" cap="none" strike="noStrike">
                <a:solidFill>
                  <a:srgbClr val="00B0F0"/>
                </a:solidFill>
                <a:latin typeface="Tahoma"/>
                <a:ea typeface="Tahoma"/>
                <a:cs typeface="Tahoma"/>
                <a:sym typeface="Tahoma"/>
              </a:rPr>
              <a:t>ANNUAL REPORT 2023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Tahoma"/>
                <a:ea typeface="Tahoma"/>
                <a:cs typeface="Tahoma"/>
                <a:sym typeface="Tahoma"/>
              </a:rPr>
              <a:t>Insert the current year</a:t>
            </a:r>
            <a:endParaRPr b="0" i="0" sz="3000" u="none" cap="none" strike="noStrike">
              <a:solidFill>
                <a:schemeClr val="dk1"/>
              </a:solidFill>
              <a:latin typeface="Tahoma"/>
              <a:ea typeface="Tahoma"/>
              <a:cs typeface="Tahoma"/>
              <a:sym typeface="Tahoma"/>
            </a:endParaRPr>
          </a:p>
        </p:txBody>
      </p:sp>
      <p:sp>
        <p:nvSpPr>
          <p:cNvPr id="100" name="Google Shape;100;p4"/>
          <p:cNvSpPr txBox="1"/>
          <p:nvPr/>
        </p:nvSpPr>
        <p:spPr>
          <a:xfrm rot="940237">
            <a:off x="4469523" y="5025175"/>
            <a:ext cx="1845091" cy="1477328"/>
          </a:xfrm>
          <a:prstGeom prst="rect">
            <a:avLst/>
          </a:prstGeom>
          <a:solidFill>
            <a:srgbClr val="FFFFA7"/>
          </a:solidFill>
          <a:ln>
            <a:noFill/>
          </a:ln>
          <a:effectLst>
            <a:outerShdw blurRad="317500" rotWithShape="0" algn="tl" dir="2700000" dist="279400">
              <a:srgbClr val="000000">
                <a:alpha val="26274"/>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101" name="Google Shape;101;p4"/>
          <p:cNvCxnSpPr/>
          <p:nvPr/>
        </p:nvCxnSpPr>
        <p:spPr>
          <a:xfrm flipH="1">
            <a:off x="4431908" y="6649283"/>
            <a:ext cx="1204394" cy="395237"/>
          </a:xfrm>
          <a:prstGeom prst="straightConnector1">
            <a:avLst/>
          </a:prstGeom>
          <a:noFill/>
          <a:ln cap="flat" cmpd="dbl" w="50800">
            <a:solidFill>
              <a:srgbClr val="00B0F0"/>
            </a:solidFill>
            <a:prstDash val="solid"/>
            <a:bevel/>
            <a:headEnd len="sm" w="sm" type="none"/>
            <a:tailEnd len="med" w="med" type="stealth"/>
          </a:ln>
        </p:spPr>
      </p:cxnSp>
      <p:sp>
        <p:nvSpPr>
          <p:cNvPr id="102" name="Google Shape;102;p4"/>
          <p:cNvSpPr txBox="1"/>
          <p:nvPr/>
        </p:nvSpPr>
        <p:spPr>
          <a:xfrm rot="944458">
            <a:off x="4534614" y="5124250"/>
            <a:ext cx="1871069" cy="1323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Merriweather Sans"/>
                <a:ea typeface="Merriweather Sans"/>
                <a:cs typeface="Merriweather Sans"/>
                <a:sym typeface="Merriweather Sans"/>
              </a:rPr>
              <a:t>Place a photo showing the impact of your work.</a:t>
            </a:r>
            <a:endParaRPr b="0" i="0" sz="2000" u="none" cap="none" strike="noStrike">
              <a:solidFill>
                <a:schemeClr val="dk1"/>
              </a:solidFill>
              <a:latin typeface="Merriweather Sans"/>
              <a:ea typeface="Merriweather Sans"/>
              <a:cs typeface="Merriweather Sans"/>
              <a:sym typeface="Merriweather Sans"/>
            </a:endParaRPr>
          </a:p>
        </p:txBody>
      </p:sp>
      <p:sp>
        <p:nvSpPr>
          <p:cNvPr id="103" name="Google Shape;103;p4"/>
          <p:cNvSpPr txBox="1"/>
          <p:nvPr/>
        </p:nvSpPr>
        <p:spPr>
          <a:xfrm rot="-947894">
            <a:off x="2120793" y="830726"/>
            <a:ext cx="1748757" cy="1200316"/>
          </a:xfrm>
          <a:prstGeom prst="rect">
            <a:avLst/>
          </a:prstGeom>
          <a:solidFill>
            <a:srgbClr val="FFFFA7"/>
          </a:solidFill>
          <a:ln>
            <a:noFill/>
          </a:ln>
          <a:effectLst>
            <a:outerShdw blurRad="317500" rotWithShape="0" algn="tr" dir="8100000" dist="241300">
              <a:srgbClr val="000000">
                <a:alpha val="2352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104" name="Google Shape;104;p4"/>
          <p:cNvCxnSpPr/>
          <p:nvPr/>
        </p:nvCxnSpPr>
        <p:spPr>
          <a:xfrm flipH="1" rot="10800000">
            <a:off x="3829881" y="1034321"/>
            <a:ext cx="817070" cy="599607"/>
          </a:xfrm>
          <a:prstGeom prst="straightConnector1">
            <a:avLst/>
          </a:prstGeom>
          <a:noFill/>
          <a:ln cap="flat" cmpd="dbl" w="50800">
            <a:solidFill>
              <a:srgbClr val="00B0F0"/>
            </a:solidFill>
            <a:prstDash val="solid"/>
            <a:bevel/>
            <a:headEnd len="sm" w="sm" type="none"/>
            <a:tailEnd len="med" w="med" type="stealth"/>
          </a:ln>
        </p:spPr>
      </p:cxnSp>
      <p:sp>
        <p:nvSpPr>
          <p:cNvPr id="105" name="Google Shape;105;p4"/>
          <p:cNvSpPr txBox="1"/>
          <p:nvPr/>
        </p:nvSpPr>
        <p:spPr>
          <a:xfrm rot="-1000190">
            <a:off x="2290015" y="1024450"/>
            <a:ext cx="1567684" cy="70768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Merriweather Sans"/>
                <a:ea typeface="Merriweather Sans"/>
                <a:cs typeface="Merriweather Sans"/>
                <a:sym typeface="Merriweather Sans"/>
              </a:rPr>
              <a:t>Add your logo.</a:t>
            </a:r>
            <a:endParaRPr b="0" i="0" sz="2000" u="none" cap="none" strike="noStrike">
              <a:solidFill>
                <a:schemeClr val="dk1"/>
              </a:solidFill>
              <a:latin typeface="Merriweather Sans"/>
              <a:ea typeface="Merriweather Sans"/>
              <a:cs typeface="Merriweather Sans"/>
              <a:sym typeface="Merriweather Sans"/>
            </a:endParaRPr>
          </a:p>
        </p:txBody>
      </p:sp>
      <p:sp>
        <p:nvSpPr>
          <p:cNvPr id="106" name="Google Shape;106;p4"/>
          <p:cNvSpPr/>
          <p:nvPr/>
        </p:nvSpPr>
        <p:spPr>
          <a:xfrm>
            <a:off x="3117956" y="602317"/>
            <a:ext cx="284813" cy="283114"/>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 name="Google Shape;107;p4"/>
          <p:cNvSpPr/>
          <p:nvPr/>
        </p:nvSpPr>
        <p:spPr>
          <a:xfrm>
            <a:off x="5554064" y="4941156"/>
            <a:ext cx="284813" cy="283114"/>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j0316973.jpg" id="108" name="Google Shape;108;p4"/>
          <p:cNvPicPr preferRelativeResize="0"/>
          <p:nvPr/>
        </p:nvPicPr>
        <p:blipFill rotWithShape="1">
          <a:blip r:embed="rId3">
            <a:alphaModFix/>
          </a:blip>
          <a:srcRect b="0" l="0" r="0" t="0"/>
          <a:stretch/>
        </p:blipFill>
        <p:spPr>
          <a:xfrm>
            <a:off x="595265" y="5039610"/>
            <a:ext cx="3657600" cy="2414016"/>
          </a:xfrm>
          <a:prstGeom prst="rect">
            <a:avLst/>
          </a:prstGeom>
          <a:noFill/>
          <a:ln>
            <a:noFill/>
          </a:ln>
        </p:spPr>
      </p:pic>
      <p:sp>
        <p:nvSpPr>
          <p:cNvPr id="109" name="Google Shape;109;p4"/>
          <p:cNvSpPr txBox="1"/>
          <p:nvPr/>
        </p:nvSpPr>
        <p:spPr>
          <a:xfrm rot="-947626">
            <a:off x="521941" y="7045790"/>
            <a:ext cx="3226678" cy="1554480"/>
          </a:xfrm>
          <a:prstGeom prst="rect">
            <a:avLst/>
          </a:prstGeom>
          <a:solidFill>
            <a:srgbClr val="FFFFA7"/>
          </a:solidFill>
          <a:ln>
            <a:noFill/>
          </a:ln>
          <a:effectLst>
            <a:outerShdw blurRad="317500" rotWithShape="0" algn="tr" dir="8100000" dist="241300">
              <a:srgbClr val="000000">
                <a:alpha val="2352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0" name="Google Shape;110;p4"/>
          <p:cNvSpPr txBox="1"/>
          <p:nvPr/>
        </p:nvSpPr>
        <p:spPr>
          <a:xfrm rot="-969044">
            <a:off x="605968" y="7161274"/>
            <a:ext cx="3058614" cy="13235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Merriweather Sans"/>
                <a:ea typeface="Merriweather Sans"/>
                <a:cs typeface="Merriweather Sans"/>
                <a:sym typeface="Merriweather Sans"/>
              </a:rPr>
              <a:t>Post your annual report on search engine-optimized pages on your website.</a:t>
            </a:r>
            <a:endParaRPr b="0" i="0" sz="2000" u="none" cap="none" strike="noStrike">
              <a:solidFill>
                <a:schemeClr val="dk1"/>
              </a:solidFill>
              <a:latin typeface="Merriweather Sans"/>
              <a:ea typeface="Merriweather Sans"/>
              <a:cs typeface="Merriweather Sans"/>
              <a:sym typeface="Merriweather Sans"/>
            </a:endParaRPr>
          </a:p>
        </p:txBody>
      </p:sp>
      <p:sp>
        <p:nvSpPr>
          <p:cNvPr id="111" name="Google Shape;111;p4"/>
          <p:cNvSpPr/>
          <p:nvPr/>
        </p:nvSpPr>
        <p:spPr>
          <a:xfrm>
            <a:off x="1700777" y="6927269"/>
            <a:ext cx="284813" cy="283114"/>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2" name="Google Shape;112;p4"/>
          <p:cNvPicPr preferRelativeResize="0"/>
          <p:nvPr/>
        </p:nvPicPr>
        <p:blipFill rotWithShape="1">
          <a:blip r:embed="rId4">
            <a:alphaModFix/>
          </a:blip>
          <a:srcRect b="0" l="0" r="0" t="0"/>
          <a:stretch/>
        </p:blipFill>
        <p:spPr>
          <a:xfrm>
            <a:off x="4327725" y="266875"/>
            <a:ext cx="2009474" cy="7191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txBox="1"/>
          <p:nvPr/>
        </p:nvSpPr>
        <p:spPr>
          <a:xfrm>
            <a:off x="257970" y="2021012"/>
            <a:ext cx="6759425" cy="355481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chemeClr val="dk1"/>
                </a:solidFill>
                <a:latin typeface="Tahoma"/>
                <a:ea typeface="Tahoma"/>
                <a:cs typeface="Tahoma"/>
                <a:sym typeface="Tahoma"/>
              </a:rPr>
              <a:t>Section 1………………………………………….….…3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chemeClr val="dk1"/>
                </a:solidFill>
                <a:latin typeface="Tahoma"/>
                <a:ea typeface="Tahoma"/>
                <a:cs typeface="Tahoma"/>
                <a:sym typeface="Tahoma"/>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chemeClr val="dk1"/>
                </a:solidFill>
                <a:latin typeface="Tahoma"/>
                <a:ea typeface="Tahoma"/>
                <a:cs typeface="Tahoma"/>
                <a:sym typeface="Tahoma"/>
              </a:rPr>
              <a:t>Section 2………………………………………….….…3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chemeClr val="dk1"/>
                </a:solidFill>
                <a:latin typeface="Tahoma"/>
                <a:ea typeface="Tahoma"/>
                <a:cs typeface="Tahoma"/>
                <a:sym typeface="Tahoma"/>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chemeClr val="dk1"/>
                </a:solidFill>
                <a:latin typeface="Tahoma"/>
                <a:ea typeface="Tahoma"/>
                <a:cs typeface="Tahoma"/>
                <a:sym typeface="Tahoma"/>
              </a:rPr>
              <a:t>Section 3………………………………………….….…3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chemeClr val="dk1"/>
                </a:solidFill>
                <a:latin typeface="Tahoma"/>
                <a:ea typeface="Tahoma"/>
                <a:cs typeface="Tahoma"/>
                <a:sym typeface="Tahoma"/>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chemeClr val="dk1"/>
                </a:solidFill>
                <a:latin typeface="Tahoma"/>
                <a:ea typeface="Tahoma"/>
                <a:cs typeface="Tahoma"/>
                <a:sym typeface="Tahoma"/>
              </a:rPr>
              <a:t>Section 4………………………………………….….…3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chemeClr val="dk1"/>
                </a:solidFill>
                <a:latin typeface="Tahoma"/>
                <a:ea typeface="Tahoma"/>
                <a:cs typeface="Tahoma"/>
                <a:sym typeface="Tahoma"/>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dk1"/>
              </a:solidFill>
              <a:latin typeface="Tahoma"/>
              <a:ea typeface="Tahoma"/>
              <a:cs typeface="Tahoma"/>
              <a:sym typeface="Tahoma"/>
            </a:endParaRPr>
          </a:p>
        </p:txBody>
      </p:sp>
      <p:grpSp>
        <p:nvGrpSpPr>
          <p:cNvPr id="119" name="Google Shape;119;p5"/>
          <p:cNvGrpSpPr/>
          <p:nvPr/>
        </p:nvGrpSpPr>
        <p:grpSpPr>
          <a:xfrm>
            <a:off x="4099792" y="478598"/>
            <a:ext cx="2175546" cy="1920788"/>
            <a:chOff x="-4864423" y="6129269"/>
            <a:chExt cx="2175546" cy="1920788"/>
          </a:xfrm>
        </p:grpSpPr>
        <p:sp>
          <p:nvSpPr>
            <p:cNvPr id="120" name="Google Shape;120;p5"/>
            <p:cNvSpPr txBox="1"/>
            <p:nvPr/>
          </p:nvSpPr>
          <p:spPr>
            <a:xfrm rot="940237">
              <a:off x="-4699196" y="6350999"/>
              <a:ext cx="1845091" cy="1477328"/>
            </a:xfrm>
            <a:prstGeom prst="rect">
              <a:avLst/>
            </a:prstGeom>
            <a:solidFill>
              <a:srgbClr val="FFFFA7"/>
            </a:solidFill>
            <a:ln>
              <a:noFill/>
            </a:ln>
            <a:effectLst>
              <a:outerShdw blurRad="317500" rotWithShape="0" algn="tl" dir="2700000" dist="457200">
                <a:srgbClr val="000000">
                  <a:alpha val="26274"/>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 name="Google Shape;121;p5"/>
            <p:cNvSpPr txBox="1"/>
            <p:nvPr/>
          </p:nvSpPr>
          <p:spPr>
            <a:xfrm rot="944614">
              <a:off x="-4613324" y="6759919"/>
              <a:ext cx="1719173" cy="707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Merriweather Sans"/>
                  <a:ea typeface="Merriweather Sans"/>
                  <a:cs typeface="Merriweather Sans"/>
                  <a:sym typeface="Merriweather Sans"/>
                </a:rPr>
                <a:t>Add table of contents.</a:t>
              </a:r>
              <a:endParaRPr b="0" i="0" sz="2000" u="none" cap="none" strike="noStrike">
                <a:solidFill>
                  <a:schemeClr val="dk1"/>
                </a:solidFill>
                <a:latin typeface="Merriweather Sans"/>
                <a:ea typeface="Merriweather Sans"/>
                <a:cs typeface="Merriweather Sans"/>
                <a:sym typeface="Merriweather Sans"/>
              </a:endParaRPr>
            </a:p>
          </p:txBody>
        </p:sp>
        <p:sp>
          <p:nvSpPr>
            <p:cNvPr id="122" name="Google Shape;122;p5"/>
            <p:cNvSpPr/>
            <p:nvPr/>
          </p:nvSpPr>
          <p:spPr>
            <a:xfrm>
              <a:off x="-3636284" y="6294322"/>
              <a:ext cx="284813" cy="283114"/>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23" name="Google Shape;123;p5"/>
          <p:cNvSpPr txBox="1"/>
          <p:nvPr/>
        </p:nvSpPr>
        <p:spPr>
          <a:xfrm>
            <a:off x="262213" y="177487"/>
            <a:ext cx="6830132" cy="7848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500"/>
              <a:buFont typeface="Arial"/>
              <a:buNone/>
            </a:pPr>
            <a:r>
              <a:rPr b="0" i="0" lang="en-US" sz="4500" u="none" cap="none" strike="noStrike">
                <a:solidFill>
                  <a:srgbClr val="00B0F0"/>
                </a:solidFill>
                <a:latin typeface="Tahoma"/>
                <a:ea typeface="Tahoma"/>
                <a:cs typeface="Tahoma"/>
                <a:sym typeface="Tahoma"/>
              </a:rPr>
              <a:t>CONTENTS</a:t>
            </a:r>
            <a:endParaRPr b="0" i="0" sz="1400" u="none" cap="none" strike="noStrike">
              <a:solidFill>
                <a:srgbClr val="000000"/>
              </a:solidFill>
              <a:latin typeface="Arial"/>
              <a:ea typeface="Arial"/>
              <a:cs typeface="Arial"/>
              <a:sym typeface="Arial"/>
            </a:endParaRPr>
          </a:p>
        </p:txBody>
      </p:sp>
      <p:sp>
        <p:nvSpPr>
          <p:cNvPr id="124" name="Google Shape;124;p5"/>
          <p:cNvSpPr txBox="1"/>
          <p:nvPr/>
        </p:nvSpPr>
        <p:spPr>
          <a:xfrm>
            <a:off x="257970" y="7373902"/>
            <a:ext cx="6369363" cy="13234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ahoma"/>
                <a:ea typeface="Tahoma"/>
                <a:cs typeface="Tahoma"/>
                <a:sym typeface="Tahoma"/>
              </a:rPr>
              <a:t>Insert your organization’s boilerplate description of your mission and your work.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ahoma"/>
                <a:ea typeface="Tahoma"/>
                <a:cs typeface="Tahoma"/>
                <a:sym typeface="Tahoma"/>
              </a:rPr>
              <a:t>www.yoururl.org</a:t>
            </a:r>
            <a:endParaRPr b="0" i="0" sz="2000" u="none" cap="none" strike="noStrike">
              <a:solidFill>
                <a:schemeClr val="dk1"/>
              </a:solidFill>
              <a:latin typeface="Tahoma"/>
              <a:ea typeface="Tahoma"/>
              <a:cs typeface="Tahoma"/>
              <a:sym typeface="Tahoma"/>
            </a:endParaRPr>
          </a:p>
        </p:txBody>
      </p:sp>
      <p:grpSp>
        <p:nvGrpSpPr>
          <p:cNvPr id="125" name="Google Shape;125;p5"/>
          <p:cNvGrpSpPr/>
          <p:nvPr/>
        </p:nvGrpSpPr>
        <p:grpSpPr>
          <a:xfrm>
            <a:off x="4129470" y="5536493"/>
            <a:ext cx="2175546" cy="1920788"/>
            <a:chOff x="-4864423" y="6129269"/>
            <a:chExt cx="2175546" cy="1920788"/>
          </a:xfrm>
        </p:grpSpPr>
        <p:sp>
          <p:nvSpPr>
            <p:cNvPr id="126" name="Google Shape;126;p5"/>
            <p:cNvSpPr txBox="1"/>
            <p:nvPr/>
          </p:nvSpPr>
          <p:spPr>
            <a:xfrm rot="940237">
              <a:off x="-4699196" y="6350999"/>
              <a:ext cx="1845091" cy="1477328"/>
            </a:xfrm>
            <a:prstGeom prst="rect">
              <a:avLst/>
            </a:prstGeom>
            <a:solidFill>
              <a:srgbClr val="FFFFA7"/>
            </a:solidFill>
            <a:ln>
              <a:noFill/>
            </a:ln>
            <a:effectLst>
              <a:outerShdw blurRad="317500" rotWithShape="0" algn="tl" dir="2700000" dist="457200">
                <a:srgbClr val="000000">
                  <a:alpha val="26274"/>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7" name="Google Shape;127;p5"/>
            <p:cNvSpPr txBox="1"/>
            <p:nvPr/>
          </p:nvSpPr>
          <p:spPr>
            <a:xfrm rot="944614">
              <a:off x="-4613324" y="6759919"/>
              <a:ext cx="1719173" cy="707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Merriweather Sans"/>
                  <a:ea typeface="Merriweather Sans"/>
                  <a:cs typeface="Merriweather Sans"/>
                  <a:sym typeface="Merriweather Sans"/>
                </a:rPr>
                <a:t>Add mission and url.</a:t>
              </a:r>
              <a:endParaRPr b="0" i="0" sz="2000" u="none" cap="none" strike="noStrike">
                <a:solidFill>
                  <a:schemeClr val="dk1"/>
                </a:solidFill>
                <a:latin typeface="Merriweather Sans"/>
                <a:ea typeface="Merriweather Sans"/>
                <a:cs typeface="Merriweather Sans"/>
                <a:sym typeface="Merriweather Sans"/>
              </a:endParaRPr>
            </a:p>
          </p:txBody>
        </p:sp>
        <p:sp>
          <p:nvSpPr>
            <p:cNvPr id="128" name="Google Shape;128;p5"/>
            <p:cNvSpPr/>
            <p:nvPr/>
          </p:nvSpPr>
          <p:spPr>
            <a:xfrm>
              <a:off x="-3636284" y="6294322"/>
              <a:ext cx="284813" cy="283114"/>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6"/>
          <p:cNvSpPr txBox="1"/>
          <p:nvPr>
            <p:ph idx="1" type="body"/>
          </p:nvPr>
        </p:nvSpPr>
        <p:spPr>
          <a:xfrm>
            <a:off x="383637" y="1909914"/>
            <a:ext cx="3872211" cy="176369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700"/>
              <a:buNone/>
            </a:pPr>
            <a:r>
              <a:rPr lang="en-US" sz="1700">
                <a:latin typeface="Tahoma"/>
                <a:ea typeface="Tahoma"/>
                <a:cs typeface="Tahoma"/>
                <a:sym typeface="Tahoma"/>
              </a:rPr>
              <a:t>Starting with a brief summary of the year’s major activities, developments, and achievements is a good way to inject your leadership’s voice and perspective into the annual report. This is a place to summarize the big picture and offer global observations.</a:t>
            </a:r>
            <a:endParaRPr/>
          </a:p>
          <a:p>
            <a:pPr indent="0" lvl="0" marL="0" rtl="0" algn="l">
              <a:lnSpc>
                <a:spcPct val="100000"/>
              </a:lnSpc>
              <a:spcBef>
                <a:spcPts val="340"/>
              </a:spcBef>
              <a:spcAft>
                <a:spcPts val="0"/>
              </a:spcAft>
              <a:buClr>
                <a:schemeClr val="dk1"/>
              </a:buClr>
              <a:buSzPts val="1700"/>
              <a:buNone/>
            </a:pPr>
            <a:r>
              <a:t/>
            </a:r>
            <a:endParaRPr sz="1700">
              <a:latin typeface="Tahoma"/>
              <a:ea typeface="Tahoma"/>
              <a:cs typeface="Tahoma"/>
              <a:sym typeface="Tahoma"/>
            </a:endParaRPr>
          </a:p>
          <a:p>
            <a:pPr indent="0" lvl="0" marL="0" rtl="0" algn="l">
              <a:lnSpc>
                <a:spcPct val="100000"/>
              </a:lnSpc>
              <a:spcBef>
                <a:spcPts val="340"/>
              </a:spcBef>
              <a:spcAft>
                <a:spcPts val="0"/>
              </a:spcAft>
              <a:buClr>
                <a:schemeClr val="dk1"/>
              </a:buClr>
              <a:buSzPts val="1700"/>
              <a:buNone/>
            </a:pPr>
            <a:r>
              <a:rPr lang="en-US" sz="1700">
                <a:latin typeface="Tahoma"/>
                <a:ea typeface="Tahoma"/>
                <a:cs typeface="Tahoma"/>
                <a:sym typeface="Tahoma"/>
              </a:rPr>
              <a:t>There’s no need to get too specific here. If details are mentioned, they should refer the reader to another page in the annual report.</a:t>
            </a:r>
            <a:endParaRPr/>
          </a:p>
          <a:p>
            <a:pPr indent="0" lvl="0" marL="0" rtl="0" algn="l">
              <a:lnSpc>
                <a:spcPct val="100000"/>
              </a:lnSpc>
              <a:spcBef>
                <a:spcPts val="340"/>
              </a:spcBef>
              <a:spcAft>
                <a:spcPts val="0"/>
              </a:spcAft>
              <a:buClr>
                <a:schemeClr val="dk1"/>
              </a:buClr>
              <a:buSzPts val="1700"/>
              <a:buNone/>
            </a:pPr>
            <a:r>
              <a:t/>
            </a:r>
            <a:endParaRPr sz="1700">
              <a:latin typeface="Tahoma"/>
              <a:ea typeface="Tahoma"/>
              <a:cs typeface="Tahoma"/>
              <a:sym typeface="Tahoma"/>
            </a:endParaRPr>
          </a:p>
          <a:p>
            <a:pPr indent="0" lvl="0" marL="0" rtl="0" algn="l">
              <a:lnSpc>
                <a:spcPct val="100000"/>
              </a:lnSpc>
              <a:spcBef>
                <a:spcPts val="340"/>
              </a:spcBef>
              <a:spcAft>
                <a:spcPts val="0"/>
              </a:spcAft>
              <a:buClr>
                <a:schemeClr val="dk1"/>
              </a:buClr>
              <a:buSzPts val="1700"/>
              <a:buNone/>
            </a:pPr>
            <a:r>
              <a:rPr lang="en-US" sz="1700">
                <a:latin typeface="Tahoma"/>
                <a:ea typeface="Tahoma"/>
                <a:cs typeface="Tahoma"/>
                <a:sym typeface="Tahoma"/>
              </a:rPr>
              <a:t>End with a message of thanks for all that your donors, supporters, and partners do to make your work possible.</a:t>
            </a:r>
            <a:endParaRPr/>
          </a:p>
          <a:p>
            <a:pPr indent="0" lvl="0" marL="0" rtl="0" algn="l">
              <a:lnSpc>
                <a:spcPct val="100000"/>
              </a:lnSpc>
              <a:spcBef>
                <a:spcPts val="340"/>
              </a:spcBef>
              <a:spcAft>
                <a:spcPts val="0"/>
              </a:spcAft>
              <a:buClr>
                <a:schemeClr val="dk1"/>
              </a:buClr>
              <a:buSzPts val="1700"/>
              <a:buNone/>
            </a:pPr>
            <a:r>
              <a:t/>
            </a:r>
            <a:endParaRPr sz="1700">
              <a:latin typeface="Tahoma"/>
              <a:ea typeface="Tahoma"/>
              <a:cs typeface="Tahoma"/>
              <a:sym typeface="Tahoma"/>
            </a:endParaRPr>
          </a:p>
          <a:p>
            <a:pPr indent="0" lvl="0" marL="0" rtl="0" algn="l">
              <a:lnSpc>
                <a:spcPct val="100000"/>
              </a:lnSpc>
              <a:spcBef>
                <a:spcPts val="340"/>
              </a:spcBef>
              <a:spcAft>
                <a:spcPts val="0"/>
              </a:spcAft>
              <a:buClr>
                <a:schemeClr val="dk1"/>
              </a:buClr>
              <a:buSzPts val="1700"/>
              <a:buNone/>
            </a:pPr>
            <a:r>
              <a:rPr lang="en-US" sz="1700">
                <a:latin typeface="Tahoma"/>
                <a:ea typeface="Tahoma"/>
                <a:cs typeface="Tahoma"/>
                <a:sym typeface="Tahoma"/>
              </a:rPr>
              <a:t>Name</a:t>
            </a:r>
            <a:endParaRPr/>
          </a:p>
          <a:p>
            <a:pPr indent="0" lvl="0" marL="0" rtl="0" algn="l">
              <a:lnSpc>
                <a:spcPct val="100000"/>
              </a:lnSpc>
              <a:spcBef>
                <a:spcPts val="340"/>
              </a:spcBef>
              <a:spcAft>
                <a:spcPts val="0"/>
              </a:spcAft>
              <a:buClr>
                <a:schemeClr val="dk1"/>
              </a:buClr>
              <a:buSzPts val="1700"/>
              <a:buNone/>
            </a:pPr>
            <a:r>
              <a:rPr lang="en-US" sz="1700">
                <a:latin typeface="Tahoma"/>
                <a:ea typeface="Tahoma"/>
                <a:cs typeface="Tahoma"/>
                <a:sym typeface="Tahoma"/>
              </a:rPr>
              <a:t>Title</a:t>
            </a:r>
            <a:endParaRPr sz="1700">
              <a:latin typeface="Tahoma"/>
              <a:ea typeface="Tahoma"/>
              <a:cs typeface="Tahoma"/>
              <a:sym typeface="Tahoma"/>
            </a:endParaRPr>
          </a:p>
        </p:txBody>
      </p:sp>
      <p:sp>
        <p:nvSpPr>
          <p:cNvPr id="135" name="Google Shape;135;p6"/>
          <p:cNvSpPr txBox="1"/>
          <p:nvPr/>
        </p:nvSpPr>
        <p:spPr>
          <a:xfrm rot="1140000">
            <a:off x="1604255" y="6562956"/>
            <a:ext cx="2125366" cy="2286000"/>
          </a:xfrm>
          <a:prstGeom prst="rect">
            <a:avLst/>
          </a:prstGeom>
          <a:solidFill>
            <a:srgbClr val="FFFFA7"/>
          </a:solidFill>
          <a:ln>
            <a:noFill/>
          </a:ln>
          <a:effectLst>
            <a:outerShdw blurRad="317500" rotWithShape="0" algn="tr" dir="8100000" dist="241300">
              <a:srgbClr val="000000">
                <a:alpha val="2352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6" name="Google Shape;136;p6"/>
          <p:cNvSpPr txBox="1"/>
          <p:nvPr/>
        </p:nvSpPr>
        <p:spPr>
          <a:xfrm rot="1139751">
            <a:off x="1601883" y="6790407"/>
            <a:ext cx="1976961" cy="22466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Merriweather Sans"/>
                <a:ea typeface="Merriweather Sans"/>
                <a:cs typeface="Merriweather Sans"/>
                <a:sym typeface="Merriweather Sans"/>
              </a:rPr>
              <a:t>Insert a year-end message from your executive director and / or board chair.</a:t>
            </a:r>
            <a:endParaRPr b="0" i="0" sz="2000" u="none" cap="none" strike="noStrike">
              <a:solidFill>
                <a:schemeClr val="dk1"/>
              </a:solidFill>
              <a:latin typeface="Merriweather Sans"/>
              <a:ea typeface="Merriweather Sans"/>
              <a:cs typeface="Merriweather Sans"/>
              <a:sym typeface="Merriweather Sans"/>
            </a:endParaRPr>
          </a:p>
        </p:txBody>
      </p:sp>
      <p:sp>
        <p:nvSpPr>
          <p:cNvPr id="137" name="Google Shape;137;p6"/>
          <p:cNvSpPr/>
          <p:nvPr/>
        </p:nvSpPr>
        <p:spPr>
          <a:xfrm>
            <a:off x="3036507" y="6574508"/>
            <a:ext cx="284700" cy="2832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8" name="Google Shape;138;p6"/>
          <p:cNvSpPr txBox="1"/>
          <p:nvPr/>
        </p:nvSpPr>
        <p:spPr>
          <a:xfrm>
            <a:off x="228728" y="260836"/>
            <a:ext cx="6830132" cy="13234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500"/>
              <a:buFont typeface="Arial"/>
              <a:buNone/>
            </a:pPr>
            <a:r>
              <a:rPr b="0" i="0" lang="en-US" sz="4500" u="none" cap="none" strike="noStrike">
                <a:solidFill>
                  <a:srgbClr val="00B0F0"/>
                </a:solidFill>
                <a:latin typeface="Tahoma"/>
                <a:ea typeface="Tahoma"/>
                <a:cs typeface="Tahoma"/>
                <a:sym typeface="Tahoma"/>
              </a:rPr>
              <a:t>MESSAGE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500"/>
              <a:buFont typeface="Arial"/>
              <a:buNone/>
            </a:pPr>
            <a:r>
              <a:rPr b="0" i="0" lang="en-US" sz="3500" u="none" cap="none" strike="noStrike">
                <a:solidFill>
                  <a:schemeClr val="dk1"/>
                </a:solidFill>
                <a:latin typeface="Tahoma"/>
                <a:ea typeface="Tahoma"/>
                <a:cs typeface="Tahoma"/>
                <a:sym typeface="Tahoma"/>
              </a:rPr>
              <a:t>From your leadership</a:t>
            </a:r>
            <a:endParaRPr b="0" i="0" sz="1400" u="none" cap="none" strike="noStrike">
              <a:solidFill>
                <a:srgbClr val="000000"/>
              </a:solidFill>
              <a:latin typeface="Arial"/>
              <a:ea typeface="Arial"/>
              <a:cs typeface="Arial"/>
              <a:sym typeface="Arial"/>
            </a:endParaRPr>
          </a:p>
        </p:txBody>
      </p:sp>
      <p:sp>
        <p:nvSpPr>
          <p:cNvPr id="139" name="Google Shape;139;p6"/>
          <p:cNvSpPr txBox="1"/>
          <p:nvPr/>
        </p:nvSpPr>
        <p:spPr>
          <a:xfrm>
            <a:off x="3" y="8886418"/>
            <a:ext cx="12042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Tahoma"/>
                <a:ea typeface="Tahoma"/>
                <a:cs typeface="Tahoma"/>
                <a:sym typeface="Tahoma"/>
              </a:rPr>
              <a:t>// Page 3</a:t>
            </a:r>
            <a:endParaRPr b="0" i="0" sz="1400" u="none" cap="none" strike="noStrike">
              <a:solidFill>
                <a:srgbClr val="000000"/>
              </a:solidFill>
              <a:latin typeface="Arial"/>
              <a:ea typeface="Arial"/>
              <a:cs typeface="Arial"/>
              <a:sym typeface="Arial"/>
            </a:endParaRPr>
          </a:p>
        </p:txBody>
      </p:sp>
      <p:pic>
        <p:nvPicPr>
          <p:cNvPr descr="73210182.png" id="140" name="Google Shape;140;p6"/>
          <p:cNvPicPr preferRelativeResize="0"/>
          <p:nvPr/>
        </p:nvPicPr>
        <p:blipFill rotWithShape="1">
          <a:blip r:embed="rId3">
            <a:alphaModFix/>
          </a:blip>
          <a:srcRect b="0" l="0" r="0" t="0"/>
          <a:stretch/>
        </p:blipFill>
        <p:spPr>
          <a:xfrm>
            <a:off x="3321320" y="1778098"/>
            <a:ext cx="3536679" cy="7519545"/>
          </a:xfrm>
          <a:prstGeom prst="rect">
            <a:avLst/>
          </a:prstGeom>
          <a:noFill/>
          <a:ln>
            <a:noFill/>
          </a:ln>
        </p:spPr>
      </p:pic>
      <p:sp>
        <p:nvSpPr>
          <p:cNvPr id="141" name="Google Shape;141;p6"/>
          <p:cNvSpPr txBox="1"/>
          <p:nvPr/>
        </p:nvSpPr>
        <p:spPr>
          <a:xfrm>
            <a:off x="177574" y="169473"/>
            <a:ext cx="6539175" cy="32316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B0F0"/>
                </a:solidFill>
                <a:latin typeface="Tahoma"/>
                <a:ea typeface="Tahoma"/>
                <a:cs typeface="Tahoma"/>
                <a:sym typeface="Tahoma"/>
              </a:rPr>
              <a:t>TITLE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7"/>
          <p:cNvSpPr/>
          <p:nvPr/>
        </p:nvSpPr>
        <p:spPr>
          <a:xfrm>
            <a:off x="4434251" y="2244179"/>
            <a:ext cx="2423700" cy="5638800"/>
          </a:xfrm>
          <a:prstGeom prst="rect">
            <a:avLst/>
          </a:prstGeom>
          <a:solidFill>
            <a:schemeClr val="lt2"/>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7" name="Google Shape;147;p7"/>
          <p:cNvSpPr txBox="1"/>
          <p:nvPr>
            <p:ph idx="1" type="body"/>
          </p:nvPr>
        </p:nvSpPr>
        <p:spPr>
          <a:xfrm>
            <a:off x="399987" y="2625179"/>
            <a:ext cx="3608162" cy="567895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700"/>
              <a:buNone/>
            </a:pPr>
            <a:r>
              <a:rPr lang="en-US" sz="1700">
                <a:latin typeface="Tahoma"/>
                <a:ea typeface="Tahoma"/>
                <a:cs typeface="Tahoma"/>
                <a:sym typeface="Tahoma"/>
              </a:rPr>
              <a:t>Use language you’ve used throughout the year in your blog and e-newsletter to talk about achievements, major developments, and improvements in this area. </a:t>
            </a:r>
            <a:endParaRPr/>
          </a:p>
          <a:p>
            <a:pPr indent="-342900" lvl="0" marL="342900" rtl="0" algn="l">
              <a:lnSpc>
                <a:spcPct val="100000"/>
              </a:lnSpc>
              <a:spcBef>
                <a:spcPts val="940"/>
              </a:spcBef>
              <a:spcAft>
                <a:spcPts val="0"/>
              </a:spcAft>
              <a:buClr>
                <a:schemeClr val="dk1"/>
              </a:buClr>
              <a:buSzPts val="1700"/>
              <a:buFont typeface="Noto Sans Symbols"/>
              <a:buChar char="◆"/>
            </a:pPr>
            <a:r>
              <a:rPr lang="en-US" sz="1700">
                <a:latin typeface="Tahoma"/>
                <a:ea typeface="Tahoma"/>
                <a:cs typeface="Tahoma"/>
                <a:sym typeface="Tahoma"/>
              </a:rPr>
              <a:t>Insert a bullet point giving an example of what you did in this area this year.</a:t>
            </a:r>
            <a:endParaRPr/>
          </a:p>
          <a:p>
            <a:pPr indent="-342900" lvl="0" marL="342900" rtl="0" algn="l">
              <a:lnSpc>
                <a:spcPct val="100000"/>
              </a:lnSpc>
              <a:spcBef>
                <a:spcPts val="940"/>
              </a:spcBef>
              <a:spcAft>
                <a:spcPts val="0"/>
              </a:spcAft>
              <a:buClr>
                <a:schemeClr val="dk1"/>
              </a:buClr>
              <a:buSzPts val="1700"/>
              <a:buFont typeface="Noto Sans Symbols"/>
              <a:buChar char="◆"/>
            </a:pPr>
            <a:r>
              <a:rPr lang="en-US" sz="1700">
                <a:latin typeface="Tahoma"/>
                <a:ea typeface="Tahoma"/>
                <a:cs typeface="Tahoma"/>
                <a:sym typeface="Tahoma"/>
              </a:rPr>
              <a:t>Insert a bullet point giving an example of what you did in this area this year.</a:t>
            </a:r>
            <a:endParaRPr sz="1700">
              <a:latin typeface="Tahoma"/>
              <a:ea typeface="Tahoma"/>
              <a:cs typeface="Tahoma"/>
              <a:sym typeface="Tahoma"/>
            </a:endParaRPr>
          </a:p>
          <a:p>
            <a:pPr indent="-342900" lvl="0" marL="342900" rtl="0" algn="l">
              <a:lnSpc>
                <a:spcPct val="100000"/>
              </a:lnSpc>
              <a:spcBef>
                <a:spcPts val="940"/>
              </a:spcBef>
              <a:spcAft>
                <a:spcPts val="0"/>
              </a:spcAft>
              <a:buClr>
                <a:schemeClr val="dk1"/>
              </a:buClr>
              <a:buSzPts val="1700"/>
              <a:buFont typeface="Noto Sans Symbols"/>
              <a:buChar char="◆"/>
            </a:pPr>
            <a:r>
              <a:rPr lang="en-US" sz="1700">
                <a:latin typeface="Tahoma"/>
                <a:ea typeface="Tahoma"/>
                <a:cs typeface="Tahoma"/>
                <a:sym typeface="Tahoma"/>
              </a:rPr>
              <a:t>Insert a bullet point giving an example of what you did in this area this year.</a:t>
            </a:r>
            <a:endParaRPr sz="1700">
              <a:latin typeface="Tahoma"/>
              <a:ea typeface="Tahoma"/>
              <a:cs typeface="Tahoma"/>
              <a:sym typeface="Tahoma"/>
            </a:endParaRPr>
          </a:p>
          <a:p>
            <a:pPr indent="0" lvl="0" marL="0" rtl="0" algn="l">
              <a:lnSpc>
                <a:spcPct val="100000"/>
              </a:lnSpc>
              <a:spcBef>
                <a:spcPts val="940"/>
              </a:spcBef>
              <a:spcAft>
                <a:spcPts val="0"/>
              </a:spcAft>
              <a:buClr>
                <a:schemeClr val="dk1"/>
              </a:buClr>
              <a:buSzPts val="1700"/>
              <a:buNone/>
            </a:pPr>
            <a:r>
              <a:rPr lang="en-US" sz="1700">
                <a:latin typeface="Tahoma"/>
                <a:ea typeface="Tahoma"/>
                <a:cs typeface="Tahoma"/>
                <a:sym typeface="Tahoma"/>
              </a:rPr>
              <a:t>It’s great practice, once a month, to place content here from your latest blog entry or e-newsletter, so that at the end of the year, you’re annual report is done!</a:t>
            </a:r>
            <a:endParaRPr/>
          </a:p>
        </p:txBody>
      </p:sp>
      <p:sp>
        <p:nvSpPr>
          <p:cNvPr id="148" name="Google Shape;148;p7"/>
          <p:cNvSpPr txBox="1"/>
          <p:nvPr/>
        </p:nvSpPr>
        <p:spPr>
          <a:xfrm>
            <a:off x="262213" y="435483"/>
            <a:ext cx="6830132" cy="186204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500"/>
              <a:buFont typeface="Arial"/>
              <a:buNone/>
            </a:pPr>
            <a:r>
              <a:rPr b="0" i="0" lang="en-US" sz="4500" u="none" cap="none" strike="noStrike">
                <a:solidFill>
                  <a:srgbClr val="00B0F0"/>
                </a:solidFill>
                <a:latin typeface="Tahoma"/>
                <a:ea typeface="Tahoma"/>
                <a:cs typeface="Tahoma"/>
                <a:sym typeface="Tahoma"/>
              </a:rPr>
              <a:t>INSPIRING PHRASE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500"/>
              <a:buFont typeface="Arial"/>
              <a:buNone/>
            </a:pPr>
            <a:r>
              <a:rPr b="0" i="0" lang="en-US" sz="3500" u="none" cap="none" strike="noStrike">
                <a:solidFill>
                  <a:schemeClr val="dk1"/>
                </a:solidFill>
                <a:latin typeface="Tahoma"/>
                <a:ea typeface="Tahoma"/>
                <a:cs typeface="Tahoma"/>
                <a:sym typeface="Tahoma"/>
              </a:rPr>
              <a:t>Name of Program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500"/>
              <a:buFont typeface="Arial"/>
              <a:buNone/>
            </a:pPr>
            <a:r>
              <a:rPr b="0" i="0" lang="en-US" sz="3500" u="none" cap="none" strike="noStrike">
                <a:solidFill>
                  <a:schemeClr val="dk1"/>
                </a:solidFill>
                <a:latin typeface="Tahoma"/>
                <a:ea typeface="Tahoma"/>
                <a:cs typeface="Tahoma"/>
                <a:sym typeface="Tahoma"/>
              </a:rPr>
              <a:t>Activity Area 1</a:t>
            </a:r>
            <a:endParaRPr b="0" i="0" sz="1400" u="none" cap="none" strike="noStrike">
              <a:solidFill>
                <a:srgbClr val="000000"/>
              </a:solidFill>
              <a:latin typeface="Arial"/>
              <a:ea typeface="Arial"/>
              <a:cs typeface="Arial"/>
              <a:sym typeface="Arial"/>
            </a:endParaRPr>
          </a:p>
        </p:txBody>
      </p:sp>
      <p:sp>
        <p:nvSpPr>
          <p:cNvPr id="149" name="Google Shape;149;p7"/>
          <p:cNvSpPr txBox="1"/>
          <p:nvPr/>
        </p:nvSpPr>
        <p:spPr>
          <a:xfrm>
            <a:off x="177574" y="169473"/>
            <a:ext cx="6539175" cy="32316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B0F0"/>
                </a:solidFill>
                <a:latin typeface="Tahoma"/>
                <a:ea typeface="Tahoma"/>
                <a:cs typeface="Tahoma"/>
                <a:sym typeface="Tahoma"/>
              </a:rPr>
              <a:t>TITLE</a:t>
            </a:r>
            <a:endParaRPr b="0" i="0" sz="1400" u="none" cap="none" strike="noStrike">
              <a:solidFill>
                <a:srgbClr val="000000"/>
              </a:solidFill>
              <a:latin typeface="Arial"/>
              <a:ea typeface="Arial"/>
              <a:cs typeface="Arial"/>
              <a:sym typeface="Arial"/>
            </a:endParaRPr>
          </a:p>
        </p:txBody>
      </p:sp>
      <p:sp>
        <p:nvSpPr>
          <p:cNvPr id="150" name="Google Shape;150;p7"/>
          <p:cNvSpPr txBox="1"/>
          <p:nvPr/>
        </p:nvSpPr>
        <p:spPr>
          <a:xfrm>
            <a:off x="4731661" y="3344401"/>
            <a:ext cx="1627800" cy="1662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Calibri"/>
                <a:ea typeface="Calibri"/>
                <a:cs typeface="Calibri"/>
                <a:sym typeface="Calibri"/>
              </a:rPr>
              <a:t>51,000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children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received free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meals at our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centers in 2013</a:t>
            </a:r>
            <a:endParaRPr b="0" i="0" sz="1400" u="none" cap="none" strike="noStrike">
              <a:solidFill>
                <a:srgbClr val="000000"/>
              </a:solidFill>
              <a:latin typeface="Arial"/>
              <a:ea typeface="Arial"/>
              <a:cs typeface="Arial"/>
              <a:sym typeface="Arial"/>
            </a:endParaRPr>
          </a:p>
        </p:txBody>
      </p:sp>
      <p:pic>
        <p:nvPicPr>
          <p:cNvPr descr="AA026359.png" id="151" name="Google Shape;151;p7"/>
          <p:cNvPicPr preferRelativeResize="0"/>
          <p:nvPr/>
        </p:nvPicPr>
        <p:blipFill rotWithShape="1">
          <a:blip r:embed="rId3">
            <a:alphaModFix/>
          </a:blip>
          <a:srcRect b="0" l="0" r="0" t="0"/>
          <a:stretch/>
        </p:blipFill>
        <p:spPr>
          <a:xfrm>
            <a:off x="4152216" y="2000978"/>
            <a:ext cx="1349984" cy="1343424"/>
          </a:xfrm>
          <a:prstGeom prst="rect">
            <a:avLst/>
          </a:prstGeom>
          <a:noFill/>
          <a:ln>
            <a:noFill/>
          </a:ln>
        </p:spPr>
      </p:pic>
      <p:sp>
        <p:nvSpPr>
          <p:cNvPr id="152" name="Google Shape;152;p7"/>
          <p:cNvSpPr txBox="1"/>
          <p:nvPr/>
        </p:nvSpPr>
        <p:spPr>
          <a:xfrm rot="5828171">
            <a:off x="4690074" y="5127221"/>
            <a:ext cx="1717000" cy="2031429"/>
          </a:xfrm>
          <a:prstGeom prst="rect">
            <a:avLst/>
          </a:prstGeom>
          <a:solidFill>
            <a:srgbClr val="FFFFA7"/>
          </a:solidFill>
          <a:ln>
            <a:noFill/>
          </a:ln>
          <a:effectLst>
            <a:outerShdw blurRad="317500" rotWithShape="0" algn="tl" dir="2700000" dist="457200">
              <a:srgbClr val="000000">
                <a:alpha val="26274"/>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3" name="Google Shape;153;p7"/>
          <p:cNvSpPr txBox="1"/>
          <p:nvPr/>
        </p:nvSpPr>
        <p:spPr>
          <a:xfrm rot="539745">
            <a:off x="4639345" y="5530635"/>
            <a:ext cx="1932065" cy="132338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Merriweather Sans"/>
                <a:ea typeface="Merriweather Sans"/>
                <a:cs typeface="Merriweather Sans"/>
                <a:sym typeface="Merriweather Sans"/>
              </a:rPr>
              <a:t>Insert a key performance indicator for this area.</a:t>
            </a:r>
            <a:endParaRPr b="0" i="0" sz="2000" u="none" cap="none" strike="noStrike">
              <a:solidFill>
                <a:schemeClr val="dk1"/>
              </a:solidFill>
              <a:latin typeface="Merriweather Sans"/>
              <a:ea typeface="Merriweather Sans"/>
              <a:cs typeface="Merriweather Sans"/>
              <a:sym typeface="Merriweather Sans"/>
            </a:endParaRPr>
          </a:p>
        </p:txBody>
      </p:sp>
      <p:sp>
        <p:nvSpPr>
          <p:cNvPr id="154" name="Google Shape;154;p7"/>
          <p:cNvSpPr/>
          <p:nvPr/>
        </p:nvSpPr>
        <p:spPr>
          <a:xfrm>
            <a:off x="4731661" y="5104615"/>
            <a:ext cx="284700" cy="2832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5" name="Google Shape;155;p7"/>
          <p:cNvPicPr preferRelativeResize="0"/>
          <p:nvPr/>
        </p:nvPicPr>
        <p:blipFill rotWithShape="1">
          <a:blip r:embed="rId4">
            <a:alphaModFix/>
          </a:blip>
          <a:srcRect b="0" l="0" r="0" t="0"/>
          <a:stretch/>
        </p:blipFill>
        <p:spPr>
          <a:xfrm>
            <a:off x="4599536" y="8441675"/>
            <a:ext cx="549050" cy="452161"/>
          </a:xfrm>
          <a:prstGeom prst="rect">
            <a:avLst/>
          </a:prstGeom>
          <a:noFill/>
          <a:ln>
            <a:noFill/>
          </a:ln>
        </p:spPr>
      </p:pic>
      <p:pic>
        <p:nvPicPr>
          <p:cNvPr id="156" name="Google Shape;156;p7"/>
          <p:cNvPicPr preferRelativeResize="0"/>
          <p:nvPr/>
        </p:nvPicPr>
        <p:blipFill rotWithShape="1">
          <a:blip r:embed="rId5">
            <a:alphaModFix/>
          </a:blip>
          <a:srcRect b="0" l="0" r="0" t="0"/>
          <a:stretch/>
        </p:blipFill>
        <p:spPr>
          <a:xfrm>
            <a:off x="5082914" y="8341214"/>
            <a:ext cx="1044925" cy="653075"/>
          </a:xfrm>
          <a:prstGeom prst="rect">
            <a:avLst/>
          </a:prstGeom>
          <a:noFill/>
          <a:ln>
            <a:noFill/>
          </a:ln>
        </p:spPr>
      </p:pic>
      <p:pic>
        <p:nvPicPr>
          <p:cNvPr id="157" name="Google Shape;157;p7"/>
          <p:cNvPicPr preferRelativeResize="0"/>
          <p:nvPr/>
        </p:nvPicPr>
        <p:blipFill rotWithShape="1">
          <a:blip r:embed="rId6">
            <a:alphaModFix/>
          </a:blip>
          <a:srcRect b="0" l="0" r="0" t="0"/>
          <a:stretch/>
        </p:blipFill>
        <p:spPr>
          <a:xfrm>
            <a:off x="6085650" y="8393222"/>
            <a:ext cx="549050" cy="549050"/>
          </a:xfrm>
          <a:prstGeom prst="rect">
            <a:avLst/>
          </a:prstGeom>
          <a:noFill/>
          <a:ln>
            <a:noFill/>
          </a:ln>
        </p:spPr>
      </p:pic>
      <p:sp>
        <p:nvSpPr>
          <p:cNvPr id="158" name="Google Shape;158;p7"/>
          <p:cNvSpPr txBox="1"/>
          <p:nvPr/>
        </p:nvSpPr>
        <p:spPr>
          <a:xfrm>
            <a:off x="3" y="8886418"/>
            <a:ext cx="12042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Tahoma"/>
                <a:ea typeface="Tahoma"/>
                <a:cs typeface="Tahoma"/>
                <a:sym typeface="Tahoma"/>
              </a:rPr>
              <a:t>// Page 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8"/>
          <p:cNvSpPr txBox="1"/>
          <p:nvPr>
            <p:ph idx="1" type="body"/>
          </p:nvPr>
        </p:nvSpPr>
        <p:spPr>
          <a:xfrm>
            <a:off x="301487" y="3883264"/>
            <a:ext cx="6556500" cy="2735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700"/>
              <a:buNone/>
            </a:pPr>
            <a:r>
              <a:rPr lang="en-US" sz="1700">
                <a:latin typeface="Tahoma"/>
                <a:ea typeface="Tahoma"/>
                <a:cs typeface="Tahoma"/>
                <a:sym typeface="Tahoma"/>
              </a:rPr>
              <a:t>Insert a success story that relates to program / activity area 1. It can be a brief written testimonial, third-person story, or—better yet—a video showing your work in action. If it’s a video, keep it under 3 minutes and use professional sound and video recording equipment.”</a:t>
            </a:r>
            <a:endParaRPr sz="1700">
              <a:latin typeface="Tahoma"/>
              <a:ea typeface="Tahoma"/>
              <a:cs typeface="Tahoma"/>
              <a:sym typeface="Tahoma"/>
            </a:endParaRPr>
          </a:p>
        </p:txBody>
      </p:sp>
      <p:sp>
        <p:nvSpPr>
          <p:cNvPr id="165" name="Google Shape;165;p8"/>
          <p:cNvSpPr txBox="1"/>
          <p:nvPr/>
        </p:nvSpPr>
        <p:spPr>
          <a:xfrm rot="-593159">
            <a:off x="346463" y="325685"/>
            <a:ext cx="2651255" cy="1280160"/>
          </a:xfrm>
          <a:prstGeom prst="rect">
            <a:avLst/>
          </a:prstGeom>
          <a:solidFill>
            <a:srgbClr val="FFFFA7"/>
          </a:solidFill>
          <a:ln>
            <a:noFill/>
          </a:ln>
          <a:effectLst>
            <a:outerShdw blurRad="317500" rotWithShape="0" algn="tl" dir="2700000" dist="457200">
              <a:srgbClr val="000000">
                <a:alpha val="26274"/>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6" name="Google Shape;166;p8"/>
          <p:cNvSpPr txBox="1"/>
          <p:nvPr/>
        </p:nvSpPr>
        <p:spPr>
          <a:xfrm rot="-635477">
            <a:off x="422080" y="472298"/>
            <a:ext cx="2607958" cy="10156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Merriweather Sans"/>
                <a:ea typeface="Merriweather Sans"/>
                <a:cs typeface="Merriweather Sans"/>
                <a:sym typeface="Merriweather Sans"/>
              </a:rPr>
              <a:t>Use quotes and callouts to separate content visually. </a:t>
            </a:r>
            <a:endParaRPr b="0" i="0" sz="2000" u="none" cap="none" strike="noStrike">
              <a:solidFill>
                <a:schemeClr val="dk1"/>
              </a:solidFill>
              <a:latin typeface="Merriweather Sans"/>
              <a:ea typeface="Merriweather Sans"/>
              <a:cs typeface="Merriweather Sans"/>
              <a:sym typeface="Merriweather Sans"/>
            </a:endParaRPr>
          </a:p>
        </p:txBody>
      </p:sp>
      <p:grpSp>
        <p:nvGrpSpPr>
          <p:cNvPr id="167" name="Google Shape;167;p8"/>
          <p:cNvGrpSpPr/>
          <p:nvPr/>
        </p:nvGrpSpPr>
        <p:grpSpPr>
          <a:xfrm>
            <a:off x="176545" y="967996"/>
            <a:ext cx="6345081" cy="7435058"/>
            <a:chOff x="-5100001" y="4651014"/>
            <a:chExt cx="6345081" cy="8325000"/>
          </a:xfrm>
        </p:grpSpPr>
        <p:sp>
          <p:nvSpPr>
            <p:cNvPr id="168" name="Google Shape;168;p8"/>
            <p:cNvSpPr txBox="1"/>
            <p:nvPr/>
          </p:nvSpPr>
          <p:spPr>
            <a:xfrm>
              <a:off x="-5100001" y="4651014"/>
              <a:ext cx="2445300" cy="8325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00"/>
                <a:buFont typeface="Arial"/>
                <a:buNone/>
              </a:pPr>
              <a:r>
                <a:rPr b="0" i="0" lang="en-US" sz="35000" u="none" cap="none" strike="noStrike">
                  <a:solidFill>
                    <a:srgbClr val="00B0F0"/>
                  </a:solidFill>
                  <a:latin typeface="Merriweather Sans"/>
                  <a:ea typeface="Merriweather Sans"/>
                  <a:cs typeface="Merriweather Sans"/>
                  <a:sym typeface="Merriweather Sans"/>
                </a:rPr>
                <a:t>“</a:t>
              </a:r>
              <a:r>
                <a:rPr b="0" i="0" lang="en-US" sz="25000" u="none" cap="none" strike="noStrike">
                  <a:solidFill>
                    <a:srgbClr val="00B0F0"/>
                  </a:solidFill>
                  <a:latin typeface="EB Garamond"/>
                  <a:ea typeface="EB Garamond"/>
                  <a:cs typeface="EB Garamond"/>
                  <a:sym typeface="EB Garamond"/>
                </a:rPr>
                <a:t>     </a:t>
              </a:r>
              <a:endParaRPr b="0" i="0" sz="25000" u="none" cap="none" strike="noStrike">
                <a:solidFill>
                  <a:srgbClr val="00B0F0"/>
                </a:solidFill>
                <a:latin typeface="EB Garamond"/>
                <a:ea typeface="EB Garamond"/>
                <a:cs typeface="EB Garamond"/>
                <a:sym typeface="EB Garamond"/>
              </a:endParaRPr>
            </a:p>
          </p:txBody>
        </p:sp>
        <p:sp>
          <p:nvSpPr>
            <p:cNvPr id="169" name="Google Shape;169;p8"/>
            <p:cNvSpPr txBox="1"/>
            <p:nvPr/>
          </p:nvSpPr>
          <p:spPr>
            <a:xfrm>
              <a:off x="-2414020" y="5340289"/>
              <a:ext cx="3659100" cy="1938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B0F0"/>
                  </a:solidFill>
                  <a:latin typeface="Tahoma"/>
                  <a:ea typeface="Tahoma"/>
                  <a:cs typeface="Tahoma"/>
                  <a:sym typeface="Tahoma"/>
                </a:rPr>
                <a:t>Insert a success story. First-person testimonials are especially powerful.</a:t>
              </a:r>
              <a:endParaRPr b="0" i="0" sz="3000" u="none" cap="none" strike="noStrike">
                <a:solidFill>
                  <a:srgbClr val="00B0F0"/>
                </a:solidFill>
                <a:latin typeface="Tahoma"/>
                <a:ea typeface="Tahoma"/>
                <a:cs typeface="Tahoma"/>
                <a:sym typeface="Tahoma"/>
              </a:endParaRPr>
            </a:p>
          </p:txBody>
        </p:sp>
      </p:grpSp>
      <p:sp>
        <p:nvSpPr>
          <p:cNvPr id="170" name="Google Shape;170;p8"/>
          <p:cNvSpPr txBox="1"/>
          <p:nvPr/>
        </p:nvSpPr>
        <p:spPr>
          <a:xfrm>
            <a:off x="177574" y="169473"/>
            <a:ext cx="6539175" cy="32316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B0F0"/>
                </a:solidFill>
                <a:latin typeface="Tahoma"/>
                <a:ea typeface="Tahoma"/>
                <a:cs typeface="Tahoma"/>
                <a:sym typeface="Tahoma"/>
              </a:rPr>
              <a:t>TITLE</a:t>
            </a:r>
            <a:endParaRPr b="0" i="0" sz="1400" u="none" cap="none" strike="noStrike">
              <a:solidFill>
                <a:srgbClr val="000000"/>
              </a:solidFill>
              <a:latin typeface="Arial"/>
              <a:ea typeface="Arial"/>
              <a:cs typeface="Arial"/>
              <a:sym typeface="Arial"/>
            </a:endParaRPr>
          </a:p>
        </p:txBody>
      </p:sp>
      <p:sp>
        <p:nvSpPr>
          <p:cNvPr id="171" name="Google Shape;171;p8"/>
          <p:cNvSpPr/>
          <p:nvPr/>
        </p:nvSpPr>
        <p:spPr>
          <a:xfrm rot="1606672">
            <a:off x="1264172" y="286746"/>
            <a:ext cx="284813" cy="283114"/>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2" name="Google Shape;172;p8"/>
          <p:cNvSpPr/>
          <p:nvPr/>
        </p:nvSpPr>
        <p:spPr>
          <a:xfrm>
            <a:off x="401107" y="5557889"/>
            <a:ext cx="6098805" cy="2479267"/>
          </a:xfrm>
          <a:prstGeom prst="rect">
            <a:avLst/>
          </a:prstGeom>
          <a:solidFill>
            <a:schemeClr val="lt2"/>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3" name="Google Shape;173;p8"/>
          <p:cNvSpPr txBox="1"/>
          <p:nvPr/>
        </p:nvSpPr>
        <p:spPr>
          <a:xfrm>
            <a:off x="4251039" y="6905939"/>
            <a:ext cx="2169505" cy="10121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00"/>
              <a:buFont typeface="Arial"/>
              <a:buNone/>
            </a:pPr>
            <a:r>
              <a:rPr b="0" i="0" lang="en-US" sz="1300" u="none" cap="none" strike="noStrike">
                <a:solidFill>
                  <a:schemeClr val="dk1"/>
                </a:solidFill>
                <a:latin typeface="Tahoma"/>
                <a:ea typeface="Tahoma"/>
                <a:cs typeface="Tahoma"/>
                <a:sym typeface="Tahoma"/>
              </a:rPr>
              <a:t>Insert a caption so readers know what is happening in the photo. Make sure you have releases from anyone shown in the photo. </a:t>
            </a:r>
            <a:endParaRPr b="0" i="0" sz="1300" u="none" cap="none" strike="noStrike">
              <a:solidFill>
                <a:schemeClr val="dk1"/>
              </a:solidFill>
              <a:latin typeface="Tahoma"/>
              <a:ea typeface="Tahoma"/>
              <a:cs typeface="Tahoma"/>
              <a:sym typeface="Tahoma"/>
            </a:endParaRPr>
          </a:p>
        </p:txBody>
      </p:sp>
      <p:sp>
        <p:nvSpPr>
          <p:cNvPr id="174" name="Google Shape;174;p8"/>
          <p:cNvSpPr txBox="1"/>
          <p:nvPr/>
        </p:nvSpPr>
        <p:spPr>
          <a:xfrm rot="5827994">
            <a:off x="4650834" y="4924254"/>
            <a:ext cx="1692904" cy="2031325"/>
          </a:xfrm>
          <a:prstGeom prst="rect">
            <a:avLst/>
          </a:prstGeom>
          <a:solidFill>
            <a:srgbClr val="FFFFA7"/>
          </a:solidFill>
          <a:ln>
            <a:noFill/>
          </a:ln>
          <a:effectLst>
            <a:outerShdw blurRad="317500" rotWithShape="0" algn="tl" dir="2700000" dist="457200">
              <a:srgbClr val="000000">
                <a:alpha val="26274"/>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5" name="Google Shape;175;p8"/>
          <p:cNvSpPr txBox="1"/>
          <p:nvPr/>
        </p:nvSpPr>
        <p:spPr>
          <a:xfrm rot="517468">
            <a:off x="4453040" y="5236190"/>
            <a:ext cx="1986563" cy="163127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chemeClr val="dk1"/>
                </a:solidFill>
                <a:latin typeface="Merriweather Sans"/>
                <a:ea typeface="Merriweather Sans"/>
                <a:cs typeface="Merriweather Sans"/>
                <a:sym typeface="Merriweather Sans"/>
              </a:rPr>
              <a:t>Use a relevant blog / social media image </a:t>
            </a:r>
            <a:br>
              <a:rPr b="0" i="0" lang="en-US" sz="1900" u="none" cap="none" strike="noStrike">
                <a:solidFill>
                  <a:schemeClr val="dk1"/>
                </a:solidFill>
                <a:latin typeface="Merriweather Sans"/>
                <a:ea typeface="Merriweather Sans"/>
                <a:cs typeface="Merriweather Sans"/>
                <a:sym typeface="Merriweather Sans"/>
              </a:rPr>
            </a:br>
            <a:r>
              <a:rPr b="0" i="0" lang="en-US" sz="1900" u="none" cap="none" strike="noStrike">
                <a:solidFill>
                  <a:schemeClr val="dk1"/>
                </a:solidFill>
                <a:latin typeface="Merriweather Sans"/>
                <a:ea typeface="Merriweather Sans"/>
                <a:cs typeface="Merriweather Sans"/>
                <a:sym typeface="Merriweather Sans"/>
              </a:rPr>
              <a:t>or  embedded video.</a:t>
            </a:r>
            <a:endParaRPr b="0" i="0" sz="1900" u="none" cap="none" strike="noStrike">
              <a:solidFill>
                <a:schemeClr val="dk1"/>
              </a:solidFill>
              <a:latin typeface="Merriweather Sans"/>
              <a:ea typeface="Merriweather Sans"/>
              <a:cs typeface="Merriweather Sans"/>
              <a:sym typeface="Merriweather Sans"/>
            </a:endParaRPr>
          </a:p>
        </p:txBody>
      </p:sp>
      <p:sp>
        <p:nvSpPr>
          <p:cNvPr id="176" name="Google Shape;176;p8"/>
          <p:cNvSpPr/>
          <p:nvPr/>
        </p:nvSpPr>
        <p:spPr>
          <a:xfrm>
            <a:off x="5654056" y="4988857"/>
            <a:ext cx="284700" cy="2832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8201709901_997c1727d9.jpg" id="177" name="Google Shape;177;p8"/>
          <p:cNvPicPr preferRelativeResize="0"/>
          <p:nvPr/>
        </p:nvPicPr>
        <p:blipFill rotWithShape="1">
          <a:blip r:embed="rId3">
            <a:alphaModFix/>
          </a:blip>
          <a:srcRect b="0" l="0" r="0" t="0"/>
          <a:stretch/>
        </p:blipFill>
        <p:spPr>
          <a:xfrm>
            <a:off x="401109" y="5557888"/>
            <a:ext cx="3722623" cy="2479267"/>
          </a:xfrm>
          <a:prstGeom prst="rect">
            <a:avLst/>
          </a:prstGeom>
          <a:noFill/>
          <a:ln>
            <a:noFill/>
          </a:ln>
        </p:spPr>
      </p:pic>
      <p:sp>
        <p:nvSpPr>
          <p:cNvPr id="178" name="Google Shape;178;p8"/>
          <p:cNvSpPr txBox="1"/>
          <p:nvPr/>
        </p:nvSpPr>
        <p:spPr>
          <a:xfrm>
            <a:off x="375288" y="7806745"/>
            <a:ext cx="2487229"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Calibri"/>
                <a:ea typeface="Calibri"/>
                <a:cs typeface="Calibri"/>
                <a:sym typeface="Calibri"/>
              </a:rPr>
              <a:t>© </a:t>
            </a:r>
            <a:r>
              <a:rPr b="0" i="0" lang="en-US" sz="1000" u="sng" cap="none" strike="noStrike">
                <a:solidFill>
                  <a:schemeClr val="lt1"/>
                </a:solidFill>
                <a:latin typeface="Calibri"/>
                <a:ea typeface="Calibri"/>
                <a:cs typeface="Calibri"/>
                <a:sym typeface="Calibri"/>
                <a:hlinkClick r:id="rId4">
                  <a:extLst>
                    <a:ext uri="{A12FA001-AC4F-418D-AE19-62706E023703}">
                      <ahyp:hlinkClr val="tx"/>
                    </a:ext>
                  </a:extLst>
                </a:hlinkClick>
              </a:rPr>
              <a:t>d-olwen-dee </a:t>
            </a:r>
            <a:r>
              <a:rPr b="0" i="0" lang="en-US" sz="1000" u="none" cap="none" strike="noStrike">
                <a:solidFill>
                  <a:schemeClr val="lt1"/>
                </a:solidFill>
                <a:latin typeface="Calibri"/>
                <a:ea typeface="Calibri"/>
                <a:cs typeface="Calibri"/>
                <a:sym typeface="Calibri"/>
              </a:rPr>
              <a:t>/ Creative Commons License</a:t>
            </a:r>
            <a:endParaRPr b="0" i="0" sz="1000" u="none" cap="none" strike="noStrike">
              <a:solidFill>
                <a:schemeClr val="lt1"/>
              </a:solidFill>
              <a:latin typeface="Calibri"/>
              <a:ea typeface="Calibri"/>
              <a:cs typeface="Calibri"/>
              <a:sym typeface="Calibri"/>
            </a:endParaRPr>
          </a:p>
        </p:txBody>
      </p:sp>
      <p:pic>
        <p:nvPicPr>
          <p:cNvPr id="179" name="Google Shape;179;p8"/>
          <p:cNvPicPr preferRelativeResize="0"/>
          <p:nvPr/>
        </p:nvPicPr>
        <p:blipFill rotWithShape="1">
          <a:blip r:embed="rId5">
            <a:alphaModFix/>
          </a:blip>
          <a:srcRect b="0" l="0" r="0" t="0"/>
          <a:stretch/>
        </p:blipFill>
        <p:spPr>
          <a:xfrm>
            <a:off x="4599536" y="8441675"/>
            <a:ext cx="549050" cy="452161"/>
          </a:xfrm>
          <a:prstGeom prst="rect">
            <a:avLst/>
          </a:prstGeom>
          <a:noFill/>
          <a:ln>
            <a:noFill/>
          </a:ln>
        </p:spPr>
      </p:pic>
      <p:pic>
        <p:nvPicPr>
          <p:cNvPr id="180" name="Google Shape;180;p8"/>
          <p:cNvPicPr preferRelativeResize="0"/>
          <p:nvPr/>
        </p:nvPicPr>
        <p:blipFill rotWithShape="1">
          <a:blip r:embed="rId6">
            <a:alphaModFix/>
          </a:blip>
          <a:srcRect b="0" l="0" r="0" t="0"/>
          <a:stretch/>
        </p:blipFill>
        <p:spPr>
          <a:xfrm>
            <a:off x="5082914" y="8341214"/>
            <a:ext cx="1044925" cy="653075"/>
          </a:xfrm>
          <a:prstGeom prst="rect">
            <a:avLst/>
          </a:prstGeom>
          <a:noFill/>
          <a:ln>
            <a:noFill/>
          </a:ln>
        </p:spPr>
      </p:pic>
      <p:pic>
        <p:nvPicPr>
          <p:cNvPr id="181" name="Google Shape;181;p8"/>
          <p:cNvPicPr preferRelativeResize="0"/>
          <p:nvPr/>
        </p:nvPicPr>
        <p:blipFill rotWithShape="1">
          <a:blip r:embed="rId7">
            <a:alphaModFix/>
          </a:blip>
          <a:srcRect b="0" l="0" r="0" t="0"/>
          <a:stretch/>
        </p:blipFill>
        <p:spPr>
          <a:xfrm>
            <a:off x="6085650" y="8393222"/>
            <a:ext cx="549050" cy="549050"/>
          </a:xfrm>
          <a:prstGeom prst="rect">
            <a:avLst/>
          </a:prstGeom>
          <a:noFill/>
          <a:ln>
            <a:noFill/>
          </a:ln>
        </p:spPr>
      </p:pic>
      <p:sp>
        <p:nvSpPr>
          <p:cNvPr id="182" name="Google Shape;182;p8"/>
          <p:cNvSpPr txBox="1"/>
          <p:nvPr/>
        </p:nvSpPr>
        <p:spPr>
          <a:xfrm>
            <a:off x="3" y="8886418"/>
            <a:ext cx="12042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Tahoma"/>
                <a:ea typeface="Tahoma"/>
                <a:cs typeface="Tahoma"/>
                <a:sym typeface="Tahoma"/>
              </a:rPr>
              <a:t>// Page 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9"/>
          <p:cNvSpPr/>
          <p:nvPr/>
        </p:nvSpPr>
        <p:spPr>
          <a:xfrm>
            <a:off x="4434251" y="2472779"/>
            <a:ext cx="2423700" cy="5638800"/>
          </a:xfrm>
          <a:prstGeom prst="rect">
            <a:avLst/>
          </a:prstGeom>
          <a:solidFill>
            <a:schemeClr val="lt2"/>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8" name="Google Shape;188;p9"/>
          <p:cNvSpPr txBox="1"/>
          <p:nvPr>
            <p:ph idx="1" type="body"/>
          </p:nvPr>
        </p:nvSpPr>
        <p:spPr>
          <a:xfrm>
            <a:off x="399987" y="2625179"/>
            <a:ext cx="3608162" cy="567895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700"/>
              <a:buNone/>
            </a:pPr>
            <a:r>
              <a:rPr lang="en-US" sz="1700">
                <a:latin typeface="Tahoma"/>
                <a:ea typeface="Tahoma"/>
                <a:cs typeface="Tahoma"/>
                <a:sym typeface="Tahoma"/>
              </a:rPr>
              <a:t>Use language you’ve used throughout the year in your blog and e-newsletter to talk about achievements, major developments, and improvements in this area. </a:t>
            </a:r>
            <a:endParaRPr/>
          </a:p>
          <a:p>
            <a:pPr indent="-342900" lvl="0" marL="342900" rtl="0" algn="l">
              <a:lnSpc>
                <a:spcPct val="100000"/>
              </a:lnSpc>
              <a:spcBef>
                <a:spcPts val="940"/>
              </a:spcBef>
              <a:spcAft>
                <a:spcPts val="0"/>
              </a:spcAft>
              <a:buClr>
                <a:schemeClr val="dk1"/>
              </a:buClr>
              <a:buSzPts val="1700"/>
              <a:buFont typeface="Noto Sans Symbols"/>
              <a:buChar char="◆"/>
            </a:pPr>
            <a:r>
              <a:rPr lang="en-US" sz="1700">
                <a:latin typeface="Tahoma"/>
                <a:ea typeface="Tahoma"/>
                <a:cs typeface="Tahoma"/>
                <a:sym typeface="Tahoma"/>
              </a:rPr>
              <a:t>Insert a bullet point giving an example of what you did in this area this year.</a:t>
            </a:r>
            <a:endParaRPr/>
          </a:p>
          <a:p>
            <a:pPr indent="-342900" lvl="0" marL="342900" rtl="0" algn="l">
              <a:lnSpc>
                <a:spcPct val="100000"/>
              </a:lnSpc>
              <a:spcBef>
                <a:spcPts val="940"/>
              </a:spcBef>
              <a:spcAft>
                <a:spcPts val="0"/>
              </a:spcAft>
              <a:buClr>
                <a:schemeClr val="dk1"/>
              </a:buClr>
              <a:buSzPts val="1700"/>
              <a:buFont typeface="Noto Sans Symbols"/>
              <a:buChar char="◆"/>
            </a:pPr>
            <a:r>
              <a:rPr lang="en-US" sz="1700">
                <a:latin typeface="Tahoma"/>
                <a:ea typeface="Tahoma"/>
                <a:cs typeface="Tahoma"/>
                <a:sym typeface="Tahoma"/>
              </a:rPr>
              <a:t>Insert a bullet point giving an example of what you did in this area this year.</a:t>
            </a:r>
            <a:endParaRPr sz="1700">
              <a:latin typeface="Tahoma"/>
              <a:ea typeface="Tahoma"/>
              <a:cs typeface="Tahoma"/>
              <a:sym typeface="Tahoma"/>
            </a:endParaRPr>
          </a:p>
          <a:p>
            <a:pPr indent="-342900" lvl="0" marL="342900" rtl="0" algn="l">
              <a:lnSpc>
                <a:spcPct val="100000"/>
              </a:lnSpc>
              <a:spcBef>
                <a:spcPts val="940"/>
              </a:spcBef>
              <a:spcAft>
                <a:spcPts val="0"/>
              </a:spcAft>
              <a:buClr>
                <a:schemeClr val="dk1"/>
              </a:buClr>
              <a:buSzPts val="1700"/>
              <a:buFont typeface="Noto Sans Symbols"/>
              <a:buChar char="◆"/>
            </a:pPr>
            <a:r>
              <a:rPr lang="en-US" sz="1700">
                <a:latin typeface="Tahoma"/>
                <a:ea typeface="Tahoma"/>
                <a:cs typeface="Tahoma"/>
                <a:sym typeface="Tahoma"/>
              </a:rPr>
              <a:t>Insert a bullet point giving an example of what you did in this area this year.</a:t>
            </a:r>
            <a:endParaRPr sz="1700">
              <a:latin typeface="Tahoma"/>
              <a:ea typeface="Tahoma"/>
              <a:cs typeface="Tahoma"/>
              <a:sym typeface="Tahoma"/>
            </a:endParaRPr>
          </a:p>
          <a:p>
            <a:pPr indent="0" lvl="0" marL="0" rtl="0" algn="l">
              <a:lnSpc>
                <a:spcPct val="100000"/>
              </a:lnSpc>
              <a:spcBef>
                <a:spcPts val="940"/>
              </a:spcBef>
              <a:spcAft>
                <a:spcPts val="0"/>
              </a:spcAft>
              <a:buClr>
                <a:schemeClr val="dk1"/>
              </a:buClr>
              <a:buSzPts val="1700"/>
              <a:buNone/>
            </a:pPr>
            <a:r>
              <a:rPr lang="en-US" sz="1700">
                <a:latin typeface="Tahoma"/>
                <a:ea typeface="Tahoma"/>
                <a:cs typeface="Tahoma"/>
                <a:sym typeface="Tahoma"/>
              </a:rPr>
              <a:t>It’s great practice, once a month, to place content here from your latest blog entry or e-newsletter, so that at the end of the year, you’re annual report is done!</a:t>
            </a:r>
            <a:endParaRPr/>
          </a:p>
        </p:txBody>
      </p:sp>
      <p:sp>
        <p:nvSpPr>
          <p:cNvPr id="189" name="Google Shape;189;p9"/>
          <p:cNvSpPr txBox="1"/>
          <p:nvPr/>
        </p:nvSpPr>
        <p:spPr>
          <a:xfrm>
            <a:off x="262213" y="435483"/>
            <a:ext cx="6830132" cy="186204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500"/>
              <a:buFont typeface="Arial"/>
              <a:buNone/>
            </a:pPr>
            <a:r>
              <a:rPr b="0" i="0" lang="en-US" sz="4500" u="none" cap="none" strike="noStrike">
                <a:solidFill>
                  <a:srgbClr val="00B0F0"/>
                </a:solidFill>
                <a:latin typeface="Tahoma"/>
                <a:ea typeface="Tahoma"/>
                <a:cs typeface="Tahoma"/>
                <a:sym typeface="Tahoma"/>
              </a:rPr>
              <a:t>INSPIRING PHRASE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500"/>
              <a:buFont typeface="Arial"/>
              <a:buNone/>
            </a:pPr>
            <a:r>
              <a:rPr b="0" i="0" lang="en-US" sz="3500" u="none" cap="none" strike="noStrike">
                <a:solidFill>
                  <a:schemeClr val="dk1"/>
                </a:solidFill>
                <a:latin typeface="Tahoma"/>
                <a:ea typeface="Tahoma"/>
                <a:cs typeface="Tahoma"/>
                <a:sym typeface="Tahoma"/>
              </a:rPr>
              <a:t>Name of Program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500"/>
              <a:buFont typeface="Arial"/>
              <a:buNone/>
            </a:pPr>
            <a:r>
              <a:rPr b="0" i="0" lang="en-US" sz="3500" u="none" cap="none" strike="noStrike">
                <a:solidFill>
                  <a:schemeClr val="dk1"/>
                </a:solidFill>
                <a:latin typeface="Tahoma"/>
                <a:ea typeface="Tahoma"/>
                <a:cs typeface="Tahoma"/>
                <a:sym typeface="Tahoma"/>
              </a:rPr>
              <a:t>Activity Area 2</a:t>
            </a:r>
            <a:endParaRPr b="0" i="0" sz="1400" u="none" cap="none" strike="noStrike">
              <a:solidFill>
                <a:srgbClr val="000000"/>
              </a:solidFill>
              <a:latin typeface="Arial"/>
              <a:ea typeface="Arial"/>
              <a:cs typeface="Arial"/>
              <a:sym typeface="Arial"/>
            </a:endParaRPr>
          </a:p>
        </p:txBody>
      </p:sp>
      <p:sp>
        <p:nvSpPr>
          <p:cNvPr id="190" name="Google Shape;190;p9"/>
          <p:cNvSpPr txBox="1"/>
          <p:nvPr/>
        </p:nvSpPr>
        <p:spPr>
          <a:xfrm>
            <a:off x="177574" y="169473"/>
            <a:ext cx="6539175" cy="32316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B0F0"/>
                </a:solidFill>
                <a:latin typeface="Tahoma"/>
                <a:ea typeface="Tahoma"/>
                <a:cs typeface="Tahoma"/>
                <a:sym typeface="Tahoma"/>
              </a:rPr>
              <a:t>TITLE</a:t>
            </a:r>
            <a:endParaRPr b="0" i="0" sz="1400" u="none" cap="none" strike="noStrike">
              <a:solidFill>
                <a:srgbClr val="000000"/>
              </a:solidFill>
              <a:latin typeface="Arial"/>
              <a:ea typeface="Arial"/>
              <a:cs typeface="Arial"/>
              <a:sym typeface="Arial"/>
            </a:endParaRPr>
          </a:p>
        </p:txBody>
      </p:sp>
      <p:sp>
        <p:nvSpPr>
          <p:cNvPr id="191" name="Google Shape;191;p9"/>
          <p:cNvSpPr txBox="1"/>
          <p:nvPr/>
        </p:nvSpPr>
        <p:spPr>
          <a:xfrm>
            <a:off x="4731661" y="3573001"/>
            <a:ext cx="1627800" cy="1662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Calibri"/>
                <a:ea typeface="Calibri"/>
                <a:cs typeface="Calibri"/>
                <a:sym typeface="Calibri"/>
              </a:rPr>
              <a:t>51,000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children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received free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meals at our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centers in 2013</a:t>
            </a:r>
            <a:endParaRPr b="0" i="0" sz="1400" u="none" cap="none" strike="noStrike">
              <a:solidFill>
                <a:srgbClr val="000000"/>
              </a:solidFill>
              <a:latin typeface="Arial"/>
              <a:ea typeface="Arial"/>
              <a:cs typeface="Arial"/>
              <a:sym typeface="Arial"/>
            </a:endParaRPr>
          </a:p>
        </p:txBody>
      </p:sp>
      <p:pic>
        <p:nvPicPr>
          <p:cNvPr descr="AA026359.png" id="192" name="Google Shape;192;p9"/>
          <p:cNvPicPr preferRelativeResize="0"/>
          <p:nvPr/>
        </p:nvPicPr>
        <p:blipFill rotWithShape="1">
          <a:blip r:embed="rId3">
            <a:alphaModFix/>
          </a:blip>
          <a:srcRect b="0" l="0" r="0" t="0"/>
          <a:stretch/>
        </p:blipFill>
        <p:spPr>
          <a:xfrm>
            <a:off x="4152216" y="2229578"/>
            <a:ext cx="1349984" cy="1343424"/>
          </a:xfrm>
          <a:prstGeom prst="rect">
            <a:avLst/>
          </a:prstGeom>
          <a:noFill/>
          <a:ln>
            <a:noFill/>
          </a:ln>
        </p:spPr>
      </p:pic>
      <p:sp>
        <p:nvSpPr>
          <p:cNvPr id="193" name="Google Shape;193;p9"/>
          <p:cNvSpPr txBox="1"/>
          <p:nvPr/>
        </p:nvSpPr>
        <p:spPr>
          <a:xfrm rot="940041">
            <a:off x="4114775" y="6349247"/>
            <a:ext cx="2241792" cy="1477206"/>
          </a:xfrm>
          <a:prstGeom prst="rect">
            <a:avLst/>
          </a:prstGeom>
          <a:solidFill>
            <a:srgbClr val="FFFFA7"/>
          </a:solidFill>
          <a:ln>
            <a:noFill/>
          </a:ln>
          <a:effectLst>
            <a:outerShdw blurRad="317500" rotWithShape="0" algn="tl" dir="2700000" dist="457200">
              <a:srgbClr val="000000">
                <a:alpha val="26274"/>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4" name="Google Shape;194;p9"/>
          <p:cNvSpPr txBox="1"/>
          <p:nvPr/>
        </p:nvSpPr>
        <p:spPr>
          <a:xfrm rot="944792">
            <a:off x="4221853" y="6588554"/>
            <a:ext cx="2647558" cy="1323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Merriweather Sans"/>
                <a:ea typeface="Merriweather Sans"/>
                <a:cs typeface="Merriweather Sans"/>
                <a:sym typeface="Merriweather Sans"/>
              </a:rPr>
              <a:t>Add live </a:t>
            </a:r>
            <a:r>
              <a:rPr b="0" i="0" lang="en-US" sz="2000" u="sng" cap="none" strike="noStrike">
                <a:solidFill>
                  <a:schemeClr val="dk1"/>
                </a:solidFill>
                <a:latin typeface="Merriweather Sans"/>
                <a:ea typeface="Merriweather Sans"/>
                <a:cs typeface="Merriweather Sans"/>
                <a:sym typeface="Merriweather Sans"/>
                <a:hlinkClick r:id="rId4">
                  <a:extLst>
                    <a:ext uri="{A12FA001-AC4F-418D-AE19-62706E023703}">
                      <ahyp:hlinkClr val="tx"/>
                    </a:ext>
                  </a:extLst>
                </a:hlinkClick>
              </a:rPr>
              <a:t>social media sharing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sng" cap="none" strike="noStrike">
                <a:solidFill>
                  <a:schemeClr val="dk1"/>
                </a:solidFill>
                <a:latin typeface="Merriweather Sans"/>
                <a:ea typeface="Merriweather Sans"/>
                <a:cs typeface="Merriweather Sans"/>
                <a:sym typeface="Merriweather Sans"/>
                <a:hlinkClick r:id="rId5">
                  <a:extLst>
                    <a:ext uri="{A12FA001-AC4F-418D-AE19-62706E023703}">
                      <ahyp:hlinkClr val="tx"/>
                    </a:ext>
                  </a:extLst>
                </a:hlinkClick>
              </a:rPr>
              <a:t>links</a:t>
            </a:r>
            <a:r>
              <a:rPr b="0" i="0" lang="en-US" sz="2000" u="none" cap="none" strike="noStrike">
                <a:solidFill>
                  <a:schemeClr val="dk1"/>
                </a:solidFill>
                <a:latin typeface="Merriweather Sans"/>
                <a:ea typeface="Merriweather Sans"/>
                <a:cs typeface="Merriweather Sans"/>
                <a:sym typeface="Merriweather Sans"/>
              </a:rPr>
              <a:t> to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Merriweather Sans"/>
                <a:ea typeface="Merriweather Sans"/>
                <a:cs typeface="Merriweather Sans"/>
                <a:sym typeface="Merriweather Sans"/>
              </a:rPr>
              <a:t>the footer.</a:t>
            </a:r>
            <a:endParaRPr b="0" i="0" sz="2000" u="none" cap="none" strike="noStrike">
              <a:solidFill>
                <a:schemeClr val="dk1"/>
              </a:solidFill>
              <a:latin typeface="Merriweather Sans"/>
              <a:ea typeface="Merriweather Sans"/>
              <a:cs typeface="Merriweather Sans"/>
              <a:sym typeface="Merriweather Sans"/>
            </a:endParaRPr>
          </a:p>
        </p:txBody>
      </p:sp>
      <p:sp>
        <p:nvSpPr>
          <p:cNvPr id="195" name="Google Shape;195;p9"/>
          <p:cNvSpPr/>
          <p:nvPr/>
        </p:nvSpPr>
        <p:spPr>
          <a:xfrm>
            <a:off x="5478907" y="6254119"/>
            <a:ext cx="284700" cy="2832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6" name="Google Shape;196;p9"/>
          <p:cNvSpPr txBox="1"/>
          <p:nvPr/>
        </p:nvSpPr>
        <p:spPr>
          <a:xfrm>
            <a:off x="3" y="8886418"/>
            <a:ext cx="12042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Tahoma"/>
                <a:ea typeface="Tahoma"/>
                <a:cs typeface="Tahoma"/>
                <a:sym typeface="Tahoma"/>
              </a:rPr>
              <a:t>// Page 6</a:t>
            </a:r>
            <a:endParaRPr b="0" i="0" sz="1400" u="none" cap="none" strike="noStrike">
              <a:solidFill>
                <a:srgbClr val="000000"/>
              </a:solidFill>
              <a:latin typeface="Arial"/>
              <a:ea typeface="Arial"/>
              <a:cs typeface="Arial"/>
              <a:sym typeface="Arial"/>
            </a:endParaRPr>
          </a:p>
        </p:txBody>
      </p:sp>
      <p:pic>
        <p:nvPicPr>
          <p:cNvPr id="197" name="Google Shape;197;p9"/>
          <p:cNvPicPr preferRelativeResize="0"/>
          <p:nvPr/>
        </p:nvPicPr>
        <p:blipFill rotWithShape="1">
          <a:blip r:embed="rId6">
            <a:alphaModFix/>
          </a:blip>
          <a:srcRect b="0" l="0" r="0" t="0"/>
          <a:stretch/>
        </p:blipFill>
        <p:spPr>
          <a:xfrm>
            <a:off x="4599536" y="8441675"/>
            <a:ext cx="549050" cy="452161"/>
          </a:xfrm>
          <a:prstGeom prst="rect">
            <a:avLst/>
          </a:prstGeom>
          <a:noFill/>
          <a:ln>
            <a:noFill/>
          </a:ln>
        </p:spPr>
      </p:pic>
      <p:pic>
        <p:nvPicPr>
          <p:cNvPr id="198" name="Google Shape;198;p9"/>
          <p:cNvPicPr preferRelativeResize="0"/>
          <p:nvPr/>
        </p:nvPicPr>
        <p:blipFill rotWithShape="1">
          <a:blip r:embed="rId7">
            <a:alphaModFix/>
          </a:blip>
          <a:srcRect b="0" l="0" r="0" t="0"/>
          <a:stretch/>
        </p:blipFill>
        <p:spPr>
          <a:xfrm>
            <a:off x="5082914" y="8341214"/>
            <a:ext cx="1044925" cy="653075"/>
          </a:xfrm>
          <a:prstGeom prst="rect">
            <a:avLst/>
          </a:prstGeom>
          <a:noFill/>
          <a:ln>
            <a:noFill/>
          </a:ln>
        </p:spPr>
      </p:pic>
      <p:pic>
        <p:nvPicPr>
          <p:cNvPr id="199" name="Google Shape;199;p9"/>
          <p:cNvPicPr preferRelativeResize="0"/>
          <p:nvPr/>
        </p:nvPicPr>
        <p:blipFill rotWithShape="1">
          <a:blip r:embed="rId8">
            <a:alphaModFix/>
          </a:blip>
          <a:srcRect b="0" l="0" r="0" t="0"/>
          <a:stretch/>
        </p:blipFill>
        <p:spPr>
          <a:xfrm>
            <a:off x="6085650" y="8393222"/>
            <a:ext cx="549050" cy="549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0"/>
          <p:cNvSpPr txBox="1"/>
          <p:nvPr>
            <p:ph idx="1" type="body"/>
          </p:nvPr>
        </p:nvSpPr>
        <p:spPr>
          <a:xfrm>
            <a:off x="301487" y="3883264"/>
            <a:ext cx="6556513" cy="273564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700"/>
              <a:buNone/>
            </a:pPr>
            <a:r>
              <a:rPr lang="en-US" sz="1700">
                <a:latin typeface="Tahoma"/>
                <a:ea typeface="Tahoma"/>
                <a:cs typeface="Tahoma"/>
                <a:sym typeface="Tahoma"/>
              </a:rPr>
              <a:t>Insert a success story that relates to program / activity area 2. It can be a brief written testimonial, third-person story, or—better yet—a video showing your work in action. If it’s a video, keep it under 3 minutes and use professional sound and video recording equipment.”</a:t>
            </a:r>
            <a:endParaRPr sz="1700">
              <a:latin typeface="Tahoma"/>
              <a:ea typeface="Tahoma"/>
              <a:cs typeface="Tahoma"/>
              <a:sym typeface="Tahoma"/>
            </a:endParaRPr>
          </a:p>
        </p:txBody>
      </p:sp>
      <p:sp>
        <p:nvSpPr>
          <p:cNvPr id="206" name="Google Shape;206;p10"/>
          <p:cNvSpPr txBox="1"/>
          <p:nvPr/>
        </p:nvSpPr>
        <p:spPr>
          <a:xfrm>
            <a:off x="177574" y="169473"/>
            <a:ext cx="6539175" cy="32316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500"/>
              <a:buFont typeface="Arial"/>
              <a:buNone/>
            </a:pPr>
            <a:r>
              <a:rPr b="0" i="0" lang="en-US" sz="1500" u="none" cap="none" strike="noStrike">
                <a:solidFill>
                  <a:srgbClr val="00B0F0"/>
                </a:solidFill>
                <a:latin typeface="Tahoma"/>
                <a:ea typeface="Tahoma"/>
                <a:cs typeface="Tahoma"/>
                <a:sym typeface="Tahoma"/>
              </a:rPr>
              <a:t>TITLE</a:t>
            </a:r>
            <a:endParaRPr b="0" i="0" sz="1400" u="none" cap="none" strike="noStrike">
              <a:solidFill>
                <a:srgbClr val="000000"/>
              </a:solidFill>
              <a:latin typeface="Arial"/>
              <a:ea typeface="Arial"/>
              <a:cs typeface="Arial"/>
              <a:sym typeface="Arial"/>
            </a:endParaRPr>
          </a:p>
        </p:txBody>
      </p:sp>
      <p:grpSp>
        <p:nvGrpSpPr>
          <p:cNvPr id="207" name="Google Shape;207;p10"/>
          <p:cNvGrpSpPr/>
          <p:nvPr/>
        </p:nvGrpSpPr>
        <p:grpSpPr>
          <a:xfrm>
            <a:off x="398745" y="1091303"/>
            <a:ext cx="6046906" cy="7107893"/>
            <a:chOff x="-4877801" y="4774589"/>
            <a:chExt cx="6046906" cy="8201100"/>
          </a:xfrm>
        </p:grpSpPr>
        <p:sp>
          <p:nvSpPr>
            <p:cNvPr id="208" name="Google Shape;208;p10"/>
            <p:cNvSpPr txBox="1"/>
            <p:nvPr/>
          </p:nvSpPr>
          <p:spPr>
            <a:xfrm>
              <a:off x="-4877801" y="4774589"/>
              <a:ext cx="2779200" cy="8201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000"/>
                <a:buFont typeface="Arial"/>
                <a:buNone/>
              </a:pPr>
              <a:r>
                <a:rPr b="0" i="0" lang="en-US" sz="35000" u="none" cap="none" strike="noStrike">
                  <a:solidFill>
                    <a:srgbClr val="00B0F0"/>
                  </a:solidFill>
                  <a:latin typeface="Merriweather Sans"/>
                  <a:ea typeface="Merriweather Sans"/>
                  <a:cs typeface="Merriweather Sans"/>
                  <a:sym typeface="Merriweather Sans"/>
                </a:rPr>
                <a:t>“</a:t>
              </a:r>
              <a:r>
                <a:rPr b="0" i="0" lang="en-US" sz="25000" u="none" cap="none" strike="noStrike">
                  <a:solidFill>
                    <a:srgbClr val="00B0F0"/>
                  </a:solidFill>
                  <a:latin typeface="EB Garamond"/>
                  <a:ea typeface="EB Garamond"/>
                  <a:cs typeface="EB Garamond"/>
                  <a:sym typeface="EB Garamond"/>
                </a:rPr>
                <a:t>     </a:t>
              </a:r>
              <a:endParaRPr b="0" i="0" sz="25000" u="none" cap="none" strike="noStrike">
                <a:solidFill>
                  <a:srgbClr val="00B0F0"/>
                </a:solidFill>
                <a:latin typeface="EB Garamond"/>
                <a:ea typeface="EB Garamond"/>
                <a:cs typeface="EB Garamond"/>
                <a:sym typeface="EB Garamond"/>
              </a:endParaRPr>
            </a:p>
          </p:txBody>
        </p:sp>
        <p:sp>
          <p:nvSpPr>
            <p:cNvPr id="209" name="Google Shape;209;p10"/>
            <p:cNvSpPr txBox="1"/>
            <p:nvPr/>
          </p:nvSpPr>
          <p:spPr>
            <a:xfrm>
              <a:off x="-2489995" y="5338114"/>
              <a:ext cx="3659100" cy="1938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B0F0"/>
                  </a:solidFill>
                  <a:latin typeface="Tahoma"/>
                  <a:ea typeface="Tahoma"/>
                  <a:cs typeface="Tahoma"/>
                  <a:sym typeface="Tahoma"/>
                </a:rPr>
                <a:t>Insert a success story. First-person testimonials are especially powerful.</a:t>
              </a:r>
              <a:endParaRPr b="0" i="0" sz="3000" u="none" cap="none" strike="noStrike">
                <a:solidFill>
                  <a:srgbClr val="00B0F0"/>
                </a:solidFill>
                <a:latin typeface="Tahoma"/>
                <a:ea typeface="Tahoma"/>
                <a:cs typeface="Tahoma"/>
                <a:sym typeface="Tahoma"/>
              </a:endParaRPr>
            </a:p>
          </p:txBody>
        </p:sp>
      </p:grpSp>
      <p:sp>
        <p:nvSpPr>
          <p:cNvPr id="210" name="Google Shape;210;p10"/>
          <p:cNvSpPr/>
          <p:nvPr/>
        </p:nvSpPr>
        <p:spPr>
          <a:xfrm>
            <a:off x="401107" y="5557889"/>
            <a:ext cx="6098805" cy="2479267"/>
          </a:xfrm>
          <a:prstGeom prst="rect">
            <a:avLst/>
          </a:prstGeom>
          <a:solidFill>
            <a:schemeClr val="lt2"/>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1" name="Google Shape;211;p10"/>
          <p:cNvSpPr txBox="1"/>
          <p:nvPr/>
        </p:nvSpPr>
        <p:spPr>
          <a:xfrm>
            <a:off x="4251039" y="6905939"/>
            <a:ext cx="2169505" cy="10121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00"/>
              <a:buFont typeface="Arial"/>
              <a:buNone/>
            </a:pPr>
            <a:r>
              <a:rPr b="0" i="0" lang="en-US" sz="1300" u="none" cap="none" strike="noStrike">
                <a:solidFill>
                  <a:schemeClr val="dk1"/>
                </a:solidFill>
                <a:latin typeface="Tahoma"/>
                <a:ea typeface="Tahoma"/>
                <a:cs typeface="Tahoma"/>
                <a:sym typeface="Tahoma"/>
              </a:rPr>
              <a:t>Insert a caption so readers know what is happening in the photo. Make sure you have releases from anyone shown in the photo. </a:t>
            </a:r>
            <a:endParaRPr b="0" i="0" sz="1300" u="none" cap="none" strike="noStrike">
              <a:solidFill>
                <a:schemeClr val="dk1"/>
              </a:solidFill>
              <a:latin typeface="Tahoma"/>
              <a:ea typeface="Tahoma"/>
              <a:cs typeface="Tahoma"/>
              <a:sym typeface="Tahoma"/>
            </a:endParaRPr>
          </a:p>
        </p:txBody>
      </p:sp>
      <p:sp>
        <p:nvSpPr>
          <p:cNvPr id="212" name="Google Shape;212;p10"/>
          <p:cNvSpPr txBox="1"/>
          <p:nvPr/>
        </p:nvSpPr>
        <p:spPr>
          <a:xfrm rot="-947626">
            <a:off x="323407" y="470348"/>
            <a:ext cx="2470479" cy="1477328"/>
          </a:xfrm>
          <a:prstGeom prst="rect">
            <a:avLst/>
          </a:prstGeom>
          <a:solidFill>
            <a:srgbClr val="FFFFA7"/>
          </a:solidFill>
          <a:ln>
            <a:noFill/>
          </a:ln>
          <a:effectLst>
            <a:outerShdw blurRad="317500" rotWithShape="0" algn="tr" dir="8100000" dist="241300">
              <a:srgbClr val="000000">
                <a:alpha val="2352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3" name="Google Shape;213;p10"/>
          <p:cNvSpPr txBox="1"/>
          <p:nvPr/>
        </p:nvSpPr>
        <p:spPr>
          <a:xfrm rot="-959301">
            <a:off x="458351" y="587117"/>
            <a:ext cx="2089008" cy="132348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Merriweather Sans"/>
                <a:ea typeface="Merriweather Sans"/>
                <a:cs typeface="Merriweather Sans"/>
                <a:sym typeface="Merriweather Sans"/>
              </a:rPr>
              <a:t>Use the same 3-5 colors and 1-2 fonts throughout.</a:t>
            </a:r>
            <a:endParaRPr b="0" i="0" sz="2000" u="none" cap="none" strike="noStrike">
              <a:solidFill>
                <a:schemeClr val="dk1"/>
              </a:solidFill>
              <a:latin typeface="Merriweather Sans"/>
              <a:ea typeface="Merriweather Sans"/>
              <a:cs typeface="Merriweather Sans"/>
              <a:sym typeface="Merriweather Sans"/>
            </a:endParaRPr>
          </a:p>
        </p:txBody>
      </p:sp>
      <p:sp>
        <p:nvSpPr>
          <p:cNvPr id="214" name="Google Shape;214;p10"/>
          <p:cNvSpPr/>
          <p:nvPr/>
        </p:nvSpPr>
        <p:spPr>
          <a:xfrm>
            <a:off x="1259933" y="324998"/>
            <a:ext cx="284700" cy="2832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8201709901_997c1727d9.jpg" id="215" name="Google Shape;215;p10"/>
          <p:cNvPicPr preferRelativeResize="0"/>
          <p:nvPr/>
        </p:nvPicPr>
        <p:blipFill rotWithShape="1">
          <a:blip r:embed="rId3">
            <a:alphaModFix/>
          </a:blip>
          <a:srcRect b="0" l="0" r="0" t="0"/>
          <a:stretch/>
        </p:blipFill>
        <p:spPr>
          <a:xfrm>
            <a:off x="401109" y="5557888"/>
            <a:ext cx="3722623" cy="2479267"/>
          </a:xfrm>
          <a:prstGeom prst="rect">
            <a:avLst/>
          </a:prstGeom>
          <a:noFill/>
          <a:ln>
            <a:noFill/>
          </a:ln>
        </p:spPr>
      </p:pic>
      <p:sp>
        <p:nvSpPr>
          <p:cNvPr id="216" name="Google Shape;216;p10"/>
          <p:cNvSpPr txBox="1"/>
          <p:nvPr/>
        </p:nvSpPr>
        <p:spPr>
          <a:xfrm>
            <a:off x="375288" y="7806745"/>
            <a:ext cx="2487229"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Calibri"/>
                <a:ea typeface="Calibri"/>
                <a:cs typeface="Calibri"/>
                <a:sym typeface="Calibri"/>
              </a:rPr>
              <a:t>© </a:t>
            </a:r>
            <a:r>
              <a:rPr b="0" i="0" lang="en-US" sz="1000" u="sng" cap="none" strike="noStrike">
                <a:solidFill>
                  <a:schemeClr val="lt1"/>
                </a:solidFill>
                <a:latin typeface="Calibri"/>
                <a:ea typeface="Calibri"/>
                <a:cs typeface="Calibri"/>
                <a:sym typeface="Calibri"/>
                <a:hlinkClick r:id="rId4">
                  <a:extLst>
                    <a:ext uri="{A12FA001-AC4F-418D-AE19-62706E023703}">
                      <ahyp:hlinkClr val="tx"/>
                    </a:ext>
                  </a:extLst>
                </a:hlinkClick>
              </a:rPr>
              <a:t>d-olwen-dee </a:t>
            </a:r>
            <a:r>
              <a:rPr b="0" i="0" lang="en-US" sz="1000" u="none" cap="none" strike="noStrike">
                <a:solidFill>
                  <a:schemeClr val="lt1"/>
                </a:solidFill>
                <a:latin typeface="Calibri"/>
                <a:ea typeface="Calibri"/>
                <a:cs typeface="Calibri"/>
                <a:sym typeface="Calibri"/>
              </a:rPr>
              <a:t>/ Creative Commons License</a:t>
            </a:r>
            <a:endParaRPr b="0" i="0" sz="1000" u="none" cap="none" strike="noStrike">
              <a:solidFill>
                <a:schemeClr val="lt1"/>
              </a:solidFill>
              <a:latin typeface="Calibri"/>
              <a:ea typeface="Calibri"/>
              <a:cs typeface="Calibri"/>
              <a:sym typeface="Calibri"/>
            </a:endParaRPr>
          </a:p>
        </p:txBody>
      </p:sp>
      <p:sp>
        <p:nvSpPr>
          <p:cNvPr id="217" name="Google Shape;217;p10"/>
          <p:cNvSpPr txBox="1"/>
          <p:nvPr/>
        </p:nvSpPr>
        <p:spPr>
          <a:xfrm>
            <a:off x="3" y="8886418"/>
            <a:ext cx="12042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Tahoma"/>
                <a:ea typeface="Tahoma"/>
                <a:cs typeface="Tahoma"/>
                <a:sym typeface="Tahoma"/>
              </a:rPr>
              <a:t>// Page 7</a:t>
            </a:r>
            <a:endParaRPr b="0" i="0" sz="1400" u="none" cap="none" strike="noStrike">
              <a:solidFill>
                <a:srgbClr val="000000"/>
              </a:solidFill>
              <a:latin typeface="Arial"/>
              <a:ea typeface="Arial"/>
              <a:cs typeface="Arial"/>
              <a:sym typeface="Arial"/>
            </a:endParaRPr>
          </a:p>
        </p:txBody>
      </p:sp>
      <p:pic>
        <p:nvPicPr>
          <p:cNvPr id="218" name="Google Shape;218;p10"/>
          <p:cNvPicPr preferRelativeResize="0"/>
          <p:nvPr/>
        </p:nvPicPr>
        <p:blipFill rotWithShape="1">
          <a:blip r:embed="rId5">
            <a:alphaModFix/>
          </a:blip>
          <a:srcRect b="0" l="0" r="0" t="0"/>
          <a:stretch/>
        </p:blipFill>
        <p:spPr>
          <a:xfrm>
            <a:off x="4599536" y="8441675"/>
            <a:ext cx="549050" cy="452161"/>
          </a:xfrm>
          <a:prstGeom prst="rect">
            <a:avLst/>
          </a:prstGeom>
          <a:noFill/>
          <a:ln>
            <a:noFill/>
          </a:ln>
        </p:spPr>
      </p:pic>
      <p:pic>
        <p:nvPicPr>
          <p:cNvPr id="219" name="Google Shape;219;p10"/>
          <p:cNvPicPr preferRelativeResize="0"/>
          <p:nvPr/>
        </p:nvPicPr>
        <p:blipFill rotWithShape="1">
          <a:blip r:embed="rId6">
            <a:alphaModFix/>
          </a:blip>
          <a:srcRect b="0" l="0" r="0" t="0"/>
          <a:stretch/>
        </p:blipFill>
        <p:spPr>
          <a:xfrm>
            <a:off x="5082914" y="8341214"/>
            <a:ext cx="1044925" cy="653075"/>
          </a:xfrm>
          <a:prstGeom prst="rect">
            <a:avLst/>
          </a:prstGeom>
          <a:noFill/>
          <a:ln>
            <a:noFill/>
          </a:ln>
        </p:spPr>
      </p:pic>
      <p:pic>
        <p:nvPicPr>
          <p:cNvPr id="220" name="Google Shape;220;p10"/>
          <p:cNvPicPr preferRelativeResize="0"/>
          <p:nvPr/>
        </p:nvPicPr>
        <p:blipFill rotWithShape="1">
          <a:blip r:embed="rId7">
            <a:alphaModFix/>
          </a:blip>
          <a:srcRect b="0" l="0" r="0" t="0"/>
          <a:stretch/>
        </p:blipFill>
        <p:spPr>
          <a:xfrm>
            <a:off x="6085650" y="8393222"/>
            <a:ext cx="549050" cy="549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1">
      <a:dk1>
        <a:srgbClr val="000000"/>
      </a:dk1>
      <a:lt1>
        <a:srgbClr val="FFFFFF"/>
      </a:lt1>
      <a:dk2>
        <a:srgbClr val="00A8CA"/>
      </a:dk2>
      <a:lt2>
        <a:srgbClr val="72BF44"/>
      </a:lt2>
      <a:accent1>
        <a:srgbClr val="404040"/>
      </a:accent1>
      <a:accent2>
        <a:srgbClr val="E26223"/>
      </a:accent2>
      <a:accent3>
        <a:srgbClr val="0065A4"/>
      </a:accent3>
      <a:accent4>
        <a:srgbClr val="5596A9"/>
      </a:accent4>
      <a:accent5>
        <a:srgbClr val="9AA757"/>
      </a:accent5>
      <a:accent6>
        <a:srgbClr val="918CAB"/>
      </a:accent6>
      <a:hlink>
        <a:srgbClr val="DF826B"/>
      </a:hlink>
      <a:folHlink>
        <a:srgbClr val="67A7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